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36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1700808"/>
            <a:ext cx="6991350" cy="23129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none" dirty="0" smtClean="0">
                <a:solidFill>
                  <a:schemeClr val="accent5">
                    <a:lumMod val="75000"/>
                  </a:schemeClr>
                </a:solidFill>
              </a:rPr>
              <a:t>Формирование родительской компетентности как способа преодоления агрессивных тенденций у учащихся 7-8 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87624" y="4653136"/>
            <a:ext cx="7385050" cy="1589088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800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Раева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Е.В., Киселева А.В.,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Кулганов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В.А., Митяева Л.В.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общеобразовательное учреждение средняя общеобразовательная школа № 657,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государственный университет;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 учреждение средняя общеобразовательная школа № 297, г. Санкт-Петербург</a:t>
            </a:r>
          </a:p>
          <a:p>
            <a:endParaRPr lang="ru-RU" sz="16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Тренинг родительской компетентности 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300" dirty="0" smtClean="0"/>
              <a:t>Занятия были направлены на расширение </a:t>
            </a:r>
            <a:r>
              <a:rPr lang="ru-RU" sz="2300" dirty="0"/>
              <a:t>возможности родителей в понимании своего ребенка; знакомство и обучение участников новым способам взаимодействия с ребенком;  оказание помощи в реализации творческого потенциала родителей в создании благоприятного микроклимата в семье, основанного на принятии и взаимном уважении. </a:t>
            </a:r>
            <a:endParaRPr lang="ru-RU" sz="23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Было проведено 18 занятий (9 тем по 2 часа на каждую): «Давайте знакомиться», «Стили детско-родительских отношений», «Давайте слушать друг друга», «</a:t>
            </a:r>
            <a:r>
              <a:rPr lang="ru-RU" dirty="0" smtClean="0"/>
              <a:t>Самостоятельность </a:t>
            </a:r>
            <a:r>
              <a:rPr lang="ru-RU" dirty="0"/>
              <a:t>и ответственность», «Разрешение конфликтов. Дисциплина», «Поощрения и наказания», «Социальные стереотипы помогают или мешают», «Формирование стрессоустойчивости», «Совместные моменты радости».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t="13675" r="11643" b="25738"/>
          <a:stretch/>
        </p:blipFill>
        <p:spPr bwMode="auto">
          <a:xfrm>
            <a:off x="251520" y="4653450"/>
            <a:ext cx="4599161" cy="1973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Обсуждение и 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По завершению данного цикла занятий у родителей создаются условия для формирования конструктивных детско-родительских отношений, определяемых способностью ребенка к самостоятельности и ответственности, а также повышении уровня компетентности родителей для эффективного общения с ребенком.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создает базу для профилактики деструктивных проявлений в поведении ребенка, в том числе агрессивных тенденций.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Наличие </a:t>
            </a:r>
            <a:r>
              <a:rPr lang="ru-RU" dirty="0"/>
              <a:t>конструктивных форм в общении между родителем и ребенком создает основу для формирования гармоничной личности ребенка и профилактике нарушения его поведения. </a:t>
            </a:r>
            <a:endParaRPr lang="ru-RU" dirty="0" smtClean="0"/>
          </a:p>
          <a:p>
            <a:r>
              <a:rPr lang="ru-RU" dirty="0" smtClean="0"/>
              <a:t>Умение </a:t>
            </a:r>
            <a:r>
              <a:rPr lang="ru-RU" dirty="0"/>
              <a:t>ребенка контролировать свое поведение и эмоции в различных ситуациях создает основу для эффективного взаимодействия в школе и общении в семье. </a:t>
            </a:r>
          </a:p>
          <a:p>
            <a:endParaRPr lang="ru-RU" dirty="0"/>
          </a:p>
        </p:txBody>
      </p:sp>
      <p:pic>
        <p:nvPicPr>
          <p:cNvPr id="10244" name="Picture 4" descr="https://t3.ftcdn.net/jpg/00/47/24/50/500_F_47245058_Z94LEqF25lABDUUhEivLMAu4kI5YNE7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8030" b="4859"/>
          <a:stretch/>
        </p:blipFill>
        <p:spPr bwMode="auto">
          <a:xfrm>
            <a:off x="5884751" y="4869160"/>
            <a:ext cx="2935721" cy="17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s7055.userapi.com/c540103/v540103256/38e87/6hCKCZps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4378"/>
            <a:ext cx="8599682" cy="47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Актуальность исследования</a:t>
            </a: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546848" cy="4749276"/>
          </a:xfrm>
        </p:spPr>
        <p:txBody>
          <a:bodyPr>
            <a:normAutofit fontScale="62500" lnSpcReduction="20000"/>
          </a:bodyPr>
          <a:lstStyle/>
          <a:p>
            <a:pPr marL="571500" indent="-457200"/>
            <a:r>
              <a:rPr lang="ru-RU" dirty="0"/>
              <a:t>На сегодняшний день главным институтом воспитания является </a:t>
            </a:r>
            <a:r>
              <a:rPr lang="ru-RU" dirty="0" smtClean="0"/>
              <a:t>семья.</a:t>
            </a:r>
          </a:p>
          <a:p>
            <a:pPr marL="571500" indent="-457200"/>
            <a:r>
              <a:rPr lang="ru-RU" dirty="0" smtClean="0"/>
              <a:t>То</a:t>
            </a:r>
            <a:r>
              <a:rPr lang="ru-RU" dirty="0"/>
              <a:t>, что ребенок в детские годы приобретает в семье, он сохраняет в течение всей последующей </a:t>
            </a:r>
            <a:r>
              <a:rPr lang="ru-RU" dirty="0" smtClean="0"/>
              <a:t>жизни.</a:t>
            </a:r>
          </a:p>
          <a:p>
            <a:pPr marL="571500" indent="-457200"/>
            <a:r>
              <a:rPr lang="ru-RU" dirty="0" smtClean="0"/>
              <a:t>Родителями </a:t>
            </a:r>
            <a:r>
              <a:rPr lang="ru-RU" dirty="0"/>
              <a:t>не рождаются, ими </a:t>
            </a:r>
            <a:r>
              <a:rPr lang="ru-RU" dirty="0" smtClean="0"/>
              <a:t>становятся.</a:t>
            </a:r>
          </a:p>
          <a:p>
            <a:pPr marL="571500" indent="-457200"/>
            <a:r>
              <a:rPr lang="ru-RU" dirty="0" smtClean="0"/>
              <a:t>Молодые </a:t>
            </a:r>
            <a:r>
              <a:rPr lang="ru-RU" dirty="0"/>
              <a:t>матери вынуждены самостоятельно искать ответы на вопросы, касающиеся развития и воспитания детей. </a:t>
            </a:r>
            <a:endParaRPr lang="ru-RU" dirty="0" smtClean="0"/>
          </a:p>
          <a:p>
            <a:pPr marL="571500" indent="-457200"/>
            <a:r>
              <a:rPr lang="ru-RU" dirty="0" smtClean="0"/>
              <a:t>Большинство </a:t>
            </a:r>
            <a:r>
              <a:rPr lang="ru-RU" dirty="0"/>
              <a:t>проблем, возникающих в отношениях между </a:t>
            </a:r>
            <a:r>
              <a:rPr lang="ru-RU" dirty="0" smtClean="0"/>
              <a:t>родителями и </a:t>
            </a:r>
            <a:r>
              <a:rPr lang="ru-RU" dirty="0"/>
              <a:t>детьми – результат недостаточной родительской компетентности. </a:t>
            </a:r>
            <a:endParaRPr lang="ru-RU" dirty="0" smtClean="0"/>
          </a:p>
          <a:p>
            <a:pPr marL="571500" indent="-457200"/>
            <a:r>
              <a:rPr lang="ru-RU" dirty="0" smtClean="0"/>
              <a:t>Это </a:t>
            </a:r>
            <a:r>
              <a:rPr lang="ru-RU" dirty="0"/>
              <a:t>может привести к формированию деструктивных черт личности у ребенка, одной из которых является агрессивность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140916" y="1920085"/>
            <a:ext cx="3545883" cy="443484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6978" b="3695"/>
          <a:stretch/>
        </p:blipFill>
        <p:spPr bwMode="auto">
          <a:xfrm rot="20761911">
            <a:off x="5326922" y="1753431"/>
            <a:ext cx="2629281" cy="1863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gopsy.ru/wp-content/uploads/2015/06/141438_razvo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629">
            <a:off x="5821493" y="4427480"/>
            <a:ext cx="2806149" cy="210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Цель исследования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330824" cy="44348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Цель: изучение </a:t>
            </a:r>
            <a:r>
              <a:rPr lang="ru-RU" dirty="0"/>
              <a:t>уровня агрессии у детей и степени </a:t>
            </a:r>
            <a:r>
              <a:rPr lang="ru-RU" dirty="0" err="1"/>
              <a:t>сформированности</a:t>
            </a:r>
            <a:r>
              <a:rPr lang="ru-RU" dirty="0"/>
              <a:t> «социально-психологической компетентности родителя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Объект исследования – семьи с детьми в возрасте 7-8 лет. </a:t>
            </a:r>
            <a:endParaRPr lang="ru-RU" dirty="0" smtClean="0"/>
          </a:p>
          <a:p>
            <a:r>
              <a:rPr lang="ru-RU" dirty="0" smtClean="0"/>
              <a:t>Базой </a:t>
            </a:r>
            <a:r>
              <a:rPr lang="ru-RU" dirty="0"/>
              <a:t>является ГБОУ школа №297 Пушкинского района. </a:t>
            </a:r>
            <a:endParaRPr lang="ru-RU" dirty="0" smtClean="0"/>
          </a:p>
          <a:p>
            <a:r>
              <a:rPr lang="ru-RU" dirty="0" smtClean="0"/>
              <a:t>Нами </a:t>
            </a:r>
            <a:r>
              <a:rPr lang="ru-RU" dirty="0"/>
              <a:t>использованы научно-практические разработки, полученные на базе ГБОУ школы №657, где проводили опытно-экспериментальную работу по коррекции агрессивного поведения учащихся.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2246" y="1920085"/>
            <a:ext cx="3734554" cy="443484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12913" r="6208"/>
          <a:stretch/>
        </p:blipFill>
        <p:spPr bwMode="auto">
          <a:xfrm rot="21016607">
            <a:off x="5211724" y="2740432"/>
            <a:ext cx="3555143" cy="2762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1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Проблема детской </a:t>
            </a:r>
            <a:r>
              <a:rPr lang="ru-RU" sz="3600" b="1" dirty="0" smtClean="0"/>
              <a:t>агрессии и формирование ее в семье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Характер и условия семейного воспитания, в которых приобретен первичный опыт агрессивного взаимодействия, фактор семейного неблагополучия, способствует формированию жестокости и агрессивности. </a:t>
            </a:r>
            <a:endParaRPr lang="ru-RU" dirty="0" smtClean="0"/>
          </a:p>
          <a:p>
            <a:r>
              <a:rPr lang="ru-RU" dirty="0" smtClean="0"/>
              <a:t>Дети</a:t>
            </a:r>
            <a:r>
              <a:rPr lang="ru-RU" dirty="0"/>
              <a:t>, наблюдая насилие в семье, испытывая его на себе, усваивают эти образцы поведения, приобретают убежденность в их </a:t>
            </a:r>
            <a:r>
              <a:rPr lang="ru-RU" dirty="0" smtClean="0"/>
              <a:t>эффективности.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Агрессия у детей имеет определенную динамику. </a:t>
            </a:r>
            <a:endParaRPr lang="ru-RU" dirty="0" smtClean="0"/>
          </a:p>
          <a:p>
            <a:r>
              <a:rPr lang="ru-RU" dirty="0" smtClean="0"/>
              <a:t>Обострение </a:t>
            </a:r>
            <a:r>
              <a:rPr lang="ru-RU" dirty="0"/>
              <a:t>агрессивного поведения отмечается именно в периоды кризиса личностного развития, наибольшей эмоциональной нестабильности.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это время ребенок максимально чувствителен к внешним воздействиям.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ситуациях наказания его за провинность агрессия наказывающего взрослого с легкостью фиксируется в сознании ребенка как допустимая форма социального поведения.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2065412" cy="1941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6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Проблема детской агрессии и формирование ее в семье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 другой стороны в </a:t>
            </a:r>
            <a:r>
              <a:rPr lang="ru-RU" dirty="0"/>
              <a:t>начальной школе многие взрослые упрощенно воспринимают процесс включения ребенка в мир социальных отношений, понимают детство как возраст беспечности и беспредельного оптимизма. </a:t>
            </a:r>
            <a:endParaRPr lang="ru-RU" dirty="0" smtClean="0"/>
          </a:p>
          <a:p>
            <a:r>
              <a:rPr lang="ru-RU" dirty="0" smtClean="0"/>
              <a:t>Это приводит </a:t>
            </a:r>
            <a:r>
              <a:rPr lang="ru-RU" dirty="0"/>
              <a:t>к тому, что взрослый лишает ребенка права на так называемые негативные эмоции или формы поведения (гнев, страх, агрессию, избегание).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результате, вместо того, чтобы обучить ребенка конструктивным способам выражения и преодоления переживаемого негативного состояния, взрослые налагают запреты и ограничения.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312368" cy="393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83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</a:t>
            </a:r>
            <a:r>
              <a:rPr lang="ru-RU" sz="3200" b="1" dirty="0" smtClean="0"/>
              <a:t>омпетентное </a:t>
            </a:r>
            <a:r>
              <a:rPr lang="ru-RU" sz="3200" b="1" dirty="0" err="1" smtClean="0"/>
              <a:t>родительство</a:t>
            </a:r>
            <a:r>
              <a:rPr lang="ru-RU" sz="3200" b="1" dirty="0" smtClean="0"/>
              <a:t>: определение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Способность </a:t>
            </a:r>
            <a:r>
              <a:rPr lang="ru-RU" dirty="0"/>
              <a:t>понимать потребности ребенка и создать условия для их разумного удовлетворения; сознательно планировать образование ребенка и вхождение во взрослую жизнь в соответствии с материальным достатком семьи, способностями ребенка и социальной ситуацией. </a:t>
            </a:r>
            <a:endParaRPr lang="ru-RU" dirty="0" smtClean="0"/>
          </a:p>
          <a:p>
            <a:r>
              <a:rPr lang="ru-RU" dirty="0" smtClean="0"/>
              <a:t>Качество </a:t>
            </a:r>
            <a:r>
              <a:rPr lang="ru-RU" dirty="0"/>
              <a:t>родительской компетентности будет обнаруживаться в способности взрослого находить в любой ситуации общения точный и искренний совместный язык контакта с ребенком.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Родительство</a:t>
            </a:r>
            <a:r>
              <a:rPr lang="ru-RU" dirty="0" smtClean="0"/>
              <a:t> </a:t>
            </a:r>
            <a:r>
              <a:rPr lang="ru-RU" dirty="0"/>
              <a:t>содействует нравственному и эмоциональному благополучию ребенка. </a:t>
            </a:r>
            <a:endParaRPr lang="ru-RU" dirty="0" smtClean="0"/>
          </a:p>
          <a:p>
            <a:r>
              <a:rPr lang="ru-RU" dirty="0" smtClean="0"/>
              <a:t>Рефлексия </a:t>
            </a:r>
            <a:r>
              <a:rPr lang="ru-RU" dirty="0"/>
              <a:t>способствует более эффективному процессу </a:t>
            </a:r>
            <a:r>
              <a:rPr lang="ru-RU" dirty="0" err="1"/>
              <a:t>саморегуляции</a:t>
            </a:r>
            <a:r>
              <a:rPr lang="ru-RU" dirty="0"/>
              <a:t> собственных эмоций и поведения, а также  выбору новых поведенческих программ в конкретных ситуациях общения с ребенком. </a:t>
            </a:r>
          </a:p>
        </p:txBody>
      </p:sp>
      <p:pic>
        <p:nvPicPr>
          <p:cNvPr id="5122" name="Picture 2" descr="http://cliparts.co/cliparts/pco/54z/pco54zr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71" y="4509120"/>
            <a:ext cx="3933669" cy="2076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Материалы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Для исследования уровня агрессии у детей </a:t>
            </a:r>
            <a:r>
              <a:rPr lang="ru-RU" dirty="0" smtClean="0"/>
              <a:t>использовали:</a:t>
            </a:r>
          </a:p>
          <a:p>
            <a:r>
              <a:rPr lang="ru-RU" dirty="0" smtClean="0"/>
              <a:t>модифицированный </a:t>
            </a:r>
            <a:r>
              <a:rPr lang="ru-RU" dirty="0"/>
              <a:t>проективный метод исследования </a:t>
            </a:r>
            <a:r>
              <a:rPr lang="ru-RU" dirty="0" err="1"/>
              <a:t>фрустрационной</a:t>
            </a:r>
            <a:r>
              <a:rPr lang="ru-RU" dirty="0"/>
              <a:t> толерантности </a:t>
            </a:r>
            <a:r>
              <a:rPr lang="ru-RU" dirty="0" err="1"/>
              <a:t>С.Розенцвейга</a:t>
            </a:r>
            <a:r>
              <a:rPr lang="ru-RU" dirty="0"/>
              <a:t> (в апробации В.В. Доброва), </a:t>
            </a:r>
            <a:endParaRPr lang="ru-RU" dirty="0" smtClean="0"/>
          </a:p>
          <a:p>
            <a:r>
              <a:rPr lang="ru-RU" dirty="0" smtClean="0"/>
              <a:t>методику </a:t>
            </a:r>
            <a:r>
              <a:rPr lang="ru-RU" dirty="0" err="1"/>
              <a:t>Басса</a:t>
            </a:r>
            <a:r>
              <a:rPr lang="ru-RU" dirty="0"/>
              <a:t>—</a:t>
            </a:r>
            <a:r>
              <a:rPr lang="ru-RU" dirty="0" err="1"/>
              <a:t>Дарки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проводили </a:t>
            </a:r>
            <a:r>
              <a:rPr lang="ru-RU" dirty="0"/>
              <a:t>беседу с ребенком по определению уровня и вида агрессивных реакций. </a:t>
            </a:r>
            <a:endParaRPr lang="ru-RU" dirty="0" smtClean="0"/>
          </a:p>
          <a:p>
            <a:r>
              <a:rPr lang="ru-RU" dirty="0" smtClean="0"/>
              <a:t>анкеты </a:t>
            </a:r>
            <a:r>
              <a:rPr lang="ru-RU" dirty="0"/>
              <a:t>для родителей и учителей для оценки частоты проявления агрессивности у ребенка.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Для оценки эффективности освоенности и понимания программы со стороны родителей </a:t>
            </a:r>
            <a:r>
              <a:rPr lang="ru-RU" dirty="0" smtClean="0"/>
              <a:t>использовали:</a:t>
            </a:r>
          </a:p>
          <a:p>
            <a:r>
              <a:rPr lang="ru-RU" dirty="0" smtClean="0"/>
              <a:t>тест-опросник </a:t>
            </a:r>
            <a:r>
              <a:rPr lang="ru-RU" dirty="0"/>
              <a:t>«Взаимодействие родителя с ребёнком» (ВРР) И.М. Марковской (диагностика особенностей взаимодействия родителей и детей), </a:t>
            </a:r>
            <a:endParaRPr lang="ru-RU" dirty="0" smtClean="0"/>
          </a:p>
          <a:p>
            <a:r>
              <a:rPr lang="ru-RU" dirty="0" smtClean="0"/>
              <a:t>методика </a:t>
            </a:r>
            <a:r>
              <a:rPr lang="ru-RU" dirty="0"/>
              <a:t>«Родительское сочинение» А. </a:t>
            </a:r>
            <a:r>
              <a:rPr lang="ru-RU" dirty="0" err="1"/>
              <a:t>Карабановой</a:t>
            </a:r>
            <a:r>
              <a:rPr lang="ru-RU" dirty="0"/>
              <a:t> (оценка особен­ностей родительской позиции, типа семейного воспитания),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Представления об идеальном родителе» (оценка когнитивного, эмоционального и поведенческого показателей представления об идеальном родителе) (А. Карабанова). </a:t>
            </a:r>
            <a:endParaRPr lang="ru-RU" dirty="0" smtClean="0"/>
          </a:p>
          <a:p>
            <a:r>
              <a:rPr lang="ru-RU" dirty="0" smtClean="0"/>
              <a:t>Общая </a:t>
            </a:r>
            <a:r>
              <a:rPr lang="ru-RU" dirty="0"/>
              <a:t>выборка детей составила 20 семей.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29" y="4811556"/>
            <a:ext cx="2122963" cy="187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9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 данным анкетирования выявлено, что в семье, где нарушены навыки коммуникативной этики и система межличностного взаимодействия, у учащихся выше уровень вербальной и невербальной агрессии.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половины школьников показатели </a:t>
            </a:r>
            <a:r>
              <a:rPr lang="ru-RU" dirty="0" err="1"/>
              <a:t>фрустрационной</a:t>
            </a:r>
            <a:r>
              <a:rPr lang="ru-RU" dirty="0"/>
              <a:t> толерантности были на оптимальном уровне.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методике </a:t>
            </a:r>
            <a:r>
              <a:rPr lang="ru-RU" dirty="0" err="1"/>
              <a:t>Басса</a:t>
            </a:r>
            <a:r>
              <a:rPr lang="ru-RU" dirty="0"/>
              <a:t> – </a:t>
            </a:r>
            <a:r>
              <a:rPr lang="ru-RU" dirty="0" err="1"/>
              <a:t>Дарки</a:t>
            </a:r>
            <a:r>
              <a:rPr lang="ru-RU" dirty="0"/>
              <a:t> выявлено, что у 90% </a:t>
            </a:r>
            <a:r>
              <a:rPr lang="ru-RU" dirty="0" smtClean="0"/>
              <a:t>школьников не было агрессивности </a:t>
            </a:r>
            <a:r>
              <a:rPr lang="ru-RU" dirty="0"/>
              <a:t>у 10% наблюдали повышенные </a:t>
            </a:r>
            <a:r>
              <a:rPr lang="ru-RU" dirty="0" smtClean="0"/>
              <a:t>ее значения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Индекс </a:t>
            </a:r>
            <a:r>
              <a:rPr lang="ru-RU" dirty="0"/>
              <a:t>враждебности был выше у 45% респондентов, у 55</a:t>
            </a:r>
            <a:r>
              <a:rPr lang="ru-RU" dirty="0" smtClean="0"/>
              <a:t>% -  </a:t>
            </a:r>
            <a:r>
              <a:rPr lang="ru-RU" dirty="0"/>
              <a:t>в пределах возрастной нормы.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При проведении психолого-педагогической диагностики с родителями, отмечали повышенные значения по шкалам требовательность родителя, строгость, контроль по отношению к ребенку, непоследовательность родителя.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результатам методики «Идеальное </a:t>
            </a:r>
            <a:r>
              <a:rPr lang="ru-RU" dirty="0" err="1"/>
              <a:t>родительство</a:t>
            </a:r>
            <a:r>
              <a:rPr lang="ru-RU" dirty="0"/>
              <a:t>», качества, которые отмечали чаще всего: сильный, благоразумный, практичный, ответственный, уважающий детей, счастливый, радостный, добрый, любящий, обучающий ребенка, слушающий и помогающий ему. 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анализе данных тестов отмечается разница между «я – реальным» и «я – идеальным» в воспитании ребенка родителями.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7" t="36950" r="27321" b="15856"/>
          <a:stretch/>
        </p:blipFill>
        <p:spPr bwMode="auto">
          <a:xfrm>
            <a:off x="3275855" y="5085184"/>
            <a:ext cx="150401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0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Сопровождение учащихся с повышенным уровнем агрессии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Тренинговые</a:t>
            </a:r>
            <a:r>
              <a:rPr lang="ru-RU" dirty="0" smtClean="0"/>
              <a:t> занятия:</a:t>
            </a:r>
          </a:p>
          <a:p>
            <a:r>
              <a:rPr lang="ru-RU" dirty="0" smtClean="0"/>
              <a:t>обучение способам </a:t>
            </a:r>
            <a:r>
              <a:rPr lang="ru-RU" dirty="0"/>
              <a:t>выражения гнева в приемлемой форме, </a:t>
            </a:r>
            <a:r>
              <a:rPr lang="ru-RU" dirty="0" smtClean="0"/>
              <a:t>знакомство с </a:t>
            </a:r>
            <a:r>
              <a:rPr lang="ru-RU" dirty="0"/>
              <a:t>миром </a:t>
            </a:r>
            <a:r>
              <a:rPr lang="ru-RU" dirty="0" smtClean="0"/>
              <a:t>эмоций (игровые ситуации, тематические занятия, развитие </a:t>
            </a:r>
            <a:r>
              <a:rPr lang="ru-RU" dirty="0" err="1" smtClean="0"/>
              <a:t>эмпатии</a:t>
            </a:r>
            <a:r>
              <a:rPr lang="ru-RU" dirty="0" smtClean="0"/>
              <a:t> через чтение специальной литературы).</a:t>
            </a:r>
          </a:p>
          <a:p>
            <a:r>
              <a:rPr lang="ru-RU" dirty="0" smtClean="0"/>
              <a:t>2. Обучение навыкам релаксации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своего состояния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16720" r="78695" b="49717"/>
          <a:stretch/>
        </p:blipFill>
        <p:spPr bwMode="auto">
          <a:xfrm>
            <a:off x="6747810" y="1628800"/>
            <a:ext cx="2000654" cy="270821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8196" name="Picture 4" descr="http://meddoc.com.ua/wp-content/uploads/2015/05/psixicheskaya-samoregulyac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09120"/>
            <a:ext cx="4397130" cy="224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1039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Поток</vt:lpstr>
      <vt:lpstr>Формирование родительской компетентности как способа преодоления агрессивных тенденций у учащихся 7-8 лет </vt:lpstr>
      <vt:lpstr>Актуальность исследования</vt:lpstr>
      <vt:lpstr>Цель исследования </vt:lpstr>
      <vt:lpstr>Проблема детской агрессии и формирование ее в семье</vt:lpstr>
      <vt:lpstr>Проблема детской агрессии и формирование ее в семье</vt:lpstr>
      <vt:lpstr>Компетентное родительство: определение</vt:lpstr>
      <vt:lpstr>Материалы и методы</vt:lpstr>
      <vt:lpstr>Результаты</vt:lpstr>
      <vt:lpstr>Сопровождение учащихся с повышенным уровнем агрессии</vt:lpstr>
      <vt:lpstr>Тренинг родительской компетентности  </vt:lpstr>
      <vt:lpstr>Обсуждение и 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родительской компетентности как способа преодоления агрессивных тенденций у учащихся 7-8 лет </dc:title>
  <dc:creator>Люба</dc:creator>
  <cp:lastModifiedBy>Владимир</cp:lastModifiedBy>
  <cp:revision>29</cp:revision>
  <dcterms:created xsi:type="dcterms:W3CDTF">2017-08-23T16:39:46Z</dcterms:created>
  <dcterms:modified xsi:type="dcterms:W3CDTF">2017-08-24T09:08:02Z</dcterms:modified>
</cp:coreProperties>
</file>