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1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beguza.ru/wp-content/uploads/2016/11/estafetniy-beg.jpg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beguza.ru/wp-content/uploads/2016/11/peredacha-estafetnoj-palochki.jpg" TargetMode="External"/><Relationship Id="rId2" Type="http://schemas.openxmlformats.org/officeDocument/2006/relationships/hyperlink" Target="https://beguza.ru/sprinterskij-beg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beguza.ru/wp-content/uploads/2016/11/peredacha-estafetnoj-palochki.jpg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5426" y="1637902"/>
            <a:ext cx="8810822" cy="3305573"/>
          </a:xfrm>
        </p:spPr>
        <p:txBody>
          <a:bodyPr anchor="b">
            <a:noAutofit/>
          </a:bodyPr>
          <a:lstStyle>
            <a:lvl1pPr algn="ctr">
              <a:defRPr lang="ru-RU" sz="2400" b="0" i="0" smtClean="0">
                <a:effectLst/>
              </a:defRPr>
            </a:lvl1pPr>
          </a:lstStyle>
          <a:p>
            <a:r>
              <a:rPr lang="ru-RU" b="1" i="0" dirty="0" smtClean="0">
                <a:solidFill>
                  <a:srgbClr val="333333"/>
                </a:solidFill>
                <a:effectLst/>
                <a:latin typeface="YS Text"/>
              </a:rPr>
              <a:t>Эстафетный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YS Text"/>
              </a:rPr>
              <a:t> </a:t>
            </a:r>
            <a:r>
              <a:rPr lang="ru-RU" b="1" i="0" dirty="0" smtClean="0">
                <a:solidFill>
                  <a:srgbClr val="333333"/>
                </a:solidFill>
                <a:effectLst/>
                <a:latin typeface="YS Text"/>
              </a:rPr>
              <a:t>бег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YS Text"/>
              </a:rPr>
              <a:t> – </a:t>
            </a:r>
            <a:r>
              <a:rPr lang="ru-RU" b="1" i="0" dirty="0" smtClean="0">
                <a:solidFill>
                  <a:srgbClr val="333333"/>
                </a:solidFill>
                <a:effectLst/>
                <a:latin typeface="YS Text"/>
              </a:rPr>
              <a:t>командный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YS Text"/>
              </a:rPr>
              <a:t> </a:t>
            </a:r>
            <a:r>
              <a:rPr lang="ru-RU" b="1" i="0" dirty="0" smtClean="0">
                <a:solidFill>
                  <a:srgbClr val="333333"/>
                </a:solidFill>
                <a:effectLst/>
                <a:latin typeface="YS Text"/>
              </a:rPr>
              <a:t>вид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YS Text"/>
              </a:rPr>
              <a:t> </a:t>
            </a:r>
            <a:r>
              <a:rPr lang="ru-RU" b="1" i="0" dirty="0" smtClean="0">
                <a:solidFill>
                  <a:srgbClr val="333333"/>
                </a:solidFill>
                <a:effectLst/>
                <a:latin typeface="YS Text"/>
              </a:rPr>
              <a:t>соревнований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YS Text"/>
              </a:rPr>
              <a:t>, в котором участники поочерёдно пробегают отрезки дистанции, передавая друг другу </a:t>
            </a:r>
            <a:r>
              <a:rPr lang="ru-RU" b="1" i="0" dirty="0" smtClean="0">
                <a:solidFill>
                  <a:srgbClr val="333333"/>
                </a:solidFill>
                <a:effectLst/>
                <a:latin typeface="YS Text"/>
              </a:rPr>
              <a:t>эстафетную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YS Text"/>
              </a:rPr>
              <a:t> палочку. По правилам </a:t>
            </a:r>
            <a:r>
              <a:rPr lang="ru-RU" b="1" i="0" dirty="0" smtClean="0">
                <a:solidFill>
                  <a:srgbClr val="333333"/>
                </a:solidFill>
                <a:effectLst/>
                <a:latin typeface="YS Text"/>
              </a:rPr>
              <a:t>соревнований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YS Text"/>
              </a:rPr>
              <a:t> </a:t>
            </a:r>
            <a:r>
              <a:rPr lang="ru-RU" b="1" i="0" dirty="0" smtClean="0">
                <a:solidFill>
                  <a:srgbClr val="333333"/>
                </a:solidFill>
                <a:effectLst/>
                <a:latin typeface="YS Text"/>
              </a:rPr>
              <a:t>эстафетная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YS Text"/>
              </a:rPr>
              <a:t> палочка имеет массу не менее 50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YS Text"/>
              </a:rPr>
              <a:t>гр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YS Text"/>
              </a:rPr>
              <a:t>, длину 30 см и диаметр 4 см. </a:t>
            </a:r>
            <a:r>
              <a:rPr lang="ru-RU" b="1" i="0" dirty="0" smtClean="0">
                <a:solidFill>
                  <a:srgbClr val="333333"/>
                </a:solidFill>
                <a:effectLst/>
                <a:latin typeface="YS Text"/>
              </a:rPr>
              <a:t>Эстафетный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YS Text"/>
              </a:rPr>
              <a:t> </a:t>
            </a:r>
            <a:r>
              <a:rPr lang="ru-RU" b="1" i="0" dirty="0" smtClean="0">
                <a:solidFill>
                  <a:srgbClr val="333333"/>
                </a:solidFill>
                <a:effectLst/>
                <a:latin typeface="YS Text"/>
              </a:rPr>
              <a:t>бег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YS Text"/>
              </a:rPr>
              <a:t> на стадионе проводится по кругу беговой дорожки.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78889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3638" y="772938"/>
            <a:ext cx="3016387" cy="3951461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ru-RU" b="0" dirty="0" smtClean="0"/>
              <a:t>Единственной командной дисциплиной в легкой атлетике является эстафета, которая традиционно проводится в заключительной части соревнований. Участниками дисциплины становятся наиболее подготовленные спортсмены, которые с большей вероятностью принесут результат.</a:t>
            </a:r>
            <a:endParaRPr lang="ru-RU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2050" name="Picture 2" descr="эстафетный бег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275" y="1471475"/>
            <a:ext cx="5715000" cy="340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 userDrawn="1"/>
        </p:nvSpPr>
        <p:spPr>
          <a:xfrm>
            <a:off x="355462" y="5086077"/>
            <a:ext cx="76074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Эстафетный бег – это дисциплина легкой атлетики, в которой результат достигается командными, а не индивидуальными усилиями. Классические соревнования проводятся исключительно на стадионе, но отдельные вариации эстафет могут проходить по шоссе.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6709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52526" y="1581150"/>
            <a:ext cx="5143499" cy="5381625"/>
          </a:xfrm>
        </p:spPr>
        <p:txBody>
          <a:bodyPr anchor="b">
            <a:no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lang="ru-RU" sz="1400" b="0" i="1" u="sng" smtClean="0">
                <a:effectLst/>
              </a:defRPr>
            </a:lvl1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3A3A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Техника эстафетного бега</a:t>
            </a:r>
            <a:br>
              <a:rPr kumimoji="0" lang="ru-RU" alt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3A3A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</a:br>
            <a:r>
              <a:rPr kumimoji="0" lang="ru-RU" alt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3A3A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/>
            </a:r>
            <a:br>
              <a:rPr kumimoji="0" lang="ru-RU" alt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3A3A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</a:b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A3A3A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Технический аспект эстафеты ничем не отличается от </a:t>
            </a: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Montserrat"/>
                <a:ea typeface="+mn-ea"/>
                <a:cs typeface="+mn-cs"/>
                <a:hlinkClick r:id="rId2"/>
              </a:rPr>
              <a:t>спринтерского бега</a:t>
            </a: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A3A3A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 за исключением передачи палочки между участниками одной команды. В забеге принимают участие 4 спортсмена, которые распределяются по всей длине круга на расстоянии 100 метров между собой непосредственно перед стартом.</a:t>
            </a:r>
            <a:r>
              <a:rPr kumimoji="0" lang="ru-RU" alt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/>
            </a:r>
            <a:br>
              <a:rPr kumimoji="0" lang="ru-RU" alt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</a:b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A3A3A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Участник, бегущий на первом этапе, занимает положение низкого старта. Эстафетная палочка находится в правой руке согласно правилам соревнований. По команде “на старт” спортсмен снимает тренировочный костюм и направляется на дорожку. Сигнал “внимание” звучит после того, как все бегуны первого отрезка зафиксируют положение тела. Сигнал “марш” выполняется выстрелом с пистона или махом флага.</a:t>
            </a:r>
            <a:r>
              <a:rPr kumimoji="0" lang="ru-RU" alt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/>
            </a:r>
            <a:br>
              <a:rPr kumimoji="0" lang="ru-RU" alt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</a:b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A3A3A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Участники первого этапа бегут по виражу, поэтому после старта прижимаются к левой стороне дорожки, чтобы сократить длину дистанции. При этом наступать на левую линию дорожки запрещено.</a:t>
            </a:r>
            <a:r>
              <a:rPr kumimoji="0" lang="ru-RU" alt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/>
            </a:r>
            <a:br>
              <a:rPr kumimoji="0" lang="ru-RU" alt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</a:b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A3A3A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Спортсмен на втором отрезке занимает положение высокого старта. Когда до участника второго этапа остается 20 метров, второй спортсмен начинает разбег. Сократив расстояние до нескольких метров 1 номер говорит “Оп” и выставляет правую руку с эстафетной палочкой вперед. Второй спортсмен отводит левую руку назад ладонью вверх. После передачи эстафеты спортсмен 1 этапа медленно останавливается и остается на своей дорожке. Получивший палочку бегун сокращает дистанцию до третьего спортсмена. Третий передает четвертому.</a:t>
            </a:r>
            <a:b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A3A3A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</a:b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A3A3A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/>
            </a:r>
            <a:b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A3A3A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</a:b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A3A3A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/>
            </a:r>
            <a:b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A3A3A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</a:br>
            <a:r>
              <a:rPr kumimoji="0" lang="ru-RU" alt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/>
            </a:r>
            <a:br>
              <a:rPr kumimoji="0" lang="ru-RU" alt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</a:b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19508" y="639694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3074" name="Picture 2" descr="передача эстафетной палочки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623441413"/>
            <a:ext cx="478155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753225" y="3871348"/>
            <a:ext cx="3867150" cy="1455959"/>
          </a:xfrm>
          <a:prstGeom prst="rect">
            <a:avLst/>
          </a:prstGeom>
        </p:spPr>
      </p:pic>
      <p:sp>
        <p:nvSpPr>
          <p:cNvPr id="5" name="Прямоугольник 4"/>
          <p:cNvSpPr/>
          <p:nvPr userDrawn="1"/>
        </p:nvSpPr>
        <p:spPr>
          <a:xfrm>
            <a:off x="6629400" y="639694"/>
            <a:ext cx="399097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0" i="0" dirty="0" smtClean="0">
                <a:solidFill>
                  <a:srgbClr val="3A3A3A"/>
                </a:solidFill>
                <a:effectLst/>
                <a:latin typeface="Montserrat"/>
              </a:rPr>
              <a:t>Когда четвертый участник команды получил эстафету, он начинает заключительный отрезок эстафеты. Ему не нужно передавать палочку, поэтому 4 отрезок показывает лучший результат. Как правило, на заключительный этап выставляется лидер, который обладает большей скоростью.</a:t>
            </a:r>
          </a:p>
          <a:p>
            <a:pPr algn="ctr"/>
            <a:r>
              <a:rPr lang="ru-RU" sz="1200" b="0" i="0" dirty="0" smtClean="0">
                <a:solidFill>
                  <a:srgbClr val="3A3A3A"/>
                </a:solidFill>
                <a:effectLst/>
                <a:latin typeface="Montserrat"/>
              </a:rPr>
              <a:t>Финиширование в эстафете идентично бегу на короткие дистанции и производится тремя способами:</a:t>
            </a:r>
          </a:p>
          <a:p>
            <a:pPr algn="ctr">
              <a:buFont typeface="+mj-lt"/>
              <a:buAutoNum type="arabicPeriod"/>
            </a:pPr>
            <a:r>
              <a:rPr lang="ru-RU" sz="1200" b="0" i="0" dirty="0" err="1" smtClean="0">
                <a:solidFill>
                  <a:srgbClr val="3A3A3A"/>
                </a:solidFill>
                <a:effectLst/>
                <a:latin typeface="Montserrat"/>
              </a:rPr>
              <a:t>Пробеганием</a:t>
            </a:r>
            <a:endParaRPr lang="ru-RU" sz="1200" b="0" i="0" dirty="0" smtClean="0">
              <a:solidFill>
                <a:srgbClr val="3A3A3A"/>
              </a:solidFill>
              <a:effectLst/>
              <a:latin typeface="Montserrat"/>
            </a:endParaRPr>
          </a:p>
          <a:p>
            <a:pPr algn="ctr">
              <a:buFont typeface="+mj-lt"/>
              <a:buAutoNum type="arabicPeriod"/>
            </a:pPr>
            <a:r>
              <a:rPr lang="ru-RU" sz="1200" b="0" i="0" dirty="0" smtClean="0">
                <a:solidFill>
                  <a:srgbClr val="3A3A3A"/>
                </a:solidFill>
                <a:effectLst/>
                <a:latin typeface="Montserrat"/>
              </a:rPr>
              <a:t>Рывок грудью вперед</a:t>
            </a:r>
          </a:p>
          <a:p>
            <a:pPr algn="ctr">
              <a:buFont typeface="+mj-lt"/>
              <a:buAutoNum type="arabicPeriod"/>
            </a:pPr>
            <a:r>
              <a:rPr lang="ru-RU" sz="1200" b="0" i="0" dirty="0" smtClean="0">
                <a:solidFill>
                  <a:srgbClr val="3A3A3A"/>
                </a:solidFill>
                <a:effectLst/>
                <a:latin typeface="Montserrat"/>
              </a:rPr>
              <a:t>Финиш боком</a:t>
            </a:r>
          </a:p>
          <a:p>
            <a:pPr algn="ctr"/>
            <a:r>
              <a:rPr lang="ru-RU" sz="1200" b="0" i="0" dirty="0" smtClean="0">
                <a:solidFill>
                  <a:srgbClr val="3A3A3A"/>
                </a:solidFill>
                <a:effectLst/>
                <a:latin typeface="Montserrat"/>
              </a:rPr>
              <a:t>После финиша легкоатлет постепенно снижает скорость, после чего переходит на ходьбу. Рекомендуется снижать скорость на протяжении 30-50 метров.</a:t>
            </a:r>
            <a:endParaRPr lang="ru-RU" sz="1200" b="0" i="0" dirty="0">
              <a:solidFill>
                <a:srgbClr val="3A3A3A"/>
              </a:solidFill>
              <a:effectLst/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002806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1475" y="1020588"/>
            <a:ext cx="6715125" cy="5073552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algn="l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ИААФ регламентирует: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l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Олимпийские дистанции 4 по 100 и 4 по 400 метров. Забеги проводятся для представителей женских и мужских команд.</a:t>
            </a:r>
          </a:p>
          <a:p>
            <a:pPr algn="l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Мировые рекорды могут быть установлены в беге на 4×100, 4×200, 4,400 и 4×800 метров для женщин и мужчин.</a:t>
            </a:r>
          </a:p>
          <a:p>
            <a:pPr algn="l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Также мужчины имеют возможность установить рекорд на 4×1500 м.</a:t>
            </a:r>
          </a:p>
          <a:p>
            <a:pPr algn="l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Нетрадиционные дистанции: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l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Шведская эстафета, когда участники бегут отрезки 100x200x400x800 метров или в обратном порядке. При этом состав может быть смешанным.</a:t>
            </a:r>
          </a:p>
          <a:p>
            <a:pPr algn="l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Эстафеты, создаваемые организатором для спортивного праздника, могут иметь любой вид. Но фиксирование рекордов допустимо только на уровне непосредственно праздника, если таковой проводится регулярно.</a:t>
            </a:r>
          </a:p>
          <a:p>
            <a:pPr algn="l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Соревнования по беговым эстафетам проводятся согласно установленным правилам. Если соревнования носят не официальный характер, правила становятся рекомендацией к проведению.</a:t>
            </a:r>
            <a:endParaRPr lang="ru-RU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6" name="Rectangle 1"/>
          <p:cNvSpPr>
            <a:spLocks noGrp="1" noChangeArrowheads="1"/>
          </p:cNvSpPr>
          <p:nvPr>
            <p:ph type="ctrTitle" hasCustomPrompt="1"/>
          </p:nvPr>
        </p:nvSpPr>
        <p:spPr bwMode="auto">
          <a:xfrm>
            <a:off x="142875" y="-256031"/>
            <a:ext cx="7762875" cy="2099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38050" rIns="0" bIns="31740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Виды эстафетного бега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Существуют разновидности эстафет, которые регламентируются Международной ассоциацией легкоатлетических федераций (IAAF) и позволяют устанавливать мировые рекорды. Также существуют нетрадиционные эстафетные дистанции.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1149" y="2638425"/>
            <a:ext cx="3527425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696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19508" y="639694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3074" name="Picture 2" descr="передача эстафетной палочки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623441413"/>
            <a:ext cx="478155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 userDrawn="1"/>
        </p:nvSpPr>
        <p:spPr>
          <a:xfrm>
            <a:off x="1295400" y="1353742"/>
            <a:ext cx="409575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0" dirty="0" smtClean="0">
                <a:solidFill>
                  <a:srgbClr val="3A3A3A"/>
                </a:solidFill>
                <a:effectLst/>
                <a:latin typeface="Montserrat"/>
              </a:rPr>
              <a:t>Правила эстафетного бега</a:t>
            </a:r>
          </a:p>
          <a:p>
            <a:pPr algn="just"/>
            <a:r>
              <a:rPr lang="ru-RU" sz="1400" b="0" i="0" dirty="0" smtClean="0">
                <a:solidFill>
                  <a:srgbClr val="3A3A3A"/>
                </a:solidFill>
                <a:effectLst/>
                <a:latin typeface="Montserrat"/>
              </a:rPr>
              <a:t>Правила соревнований регламентируются ИААФ и становятся обязательными для выполнения на всех официальных соревнованиях. Если соревнования проходили без строго соблюдения правил, тогда результаты признаются недействительными на международной арене.</a:t>
            </a:r>
          </a:p>
          <a:p>
            <a:pPr algn="just"/>
            <a:r>
              <a:rPr lang="ru-RU" sz="1400" b="0" i="0" dirty="0" smtClean="0">
                <a:solidFill>
                  <a:srgbClr val="3A3A3A"/>
                </a:solidFill>
                <a:effectLst/>
                <a:latin typeface="Montserrat"/>
              </a:rPr>
              <a:t>Длина эстафетной палочки 28-30 см, окружность 12-13 см, а масса 50-150 грамм. Изготавливается из древесного, металлического или пластмассового материала в виде полой трубки. Цвет красный, желтый, оранжевый или любой другой, который будет легко различим для судей и болельщиков.</a:t>
            </a:r>
            <a:endParaRPr lang="ru-RU" sz="1400" b="0" i="0" dirty="0">
              <a:solidFill>
                <a:srgbClr val="3A3A3A"/>
              </a:solidFill>
              <a:effectLst/>
              <a:latin typeface="Montserrat"/>
            </a:endParaRPr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52451" y="5373047"/>
            <a:ext cx="5334000" cy="1032120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5886451" y="922725"/>
            <a:ext cx="4896569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 smtClean="0"/>
              <a:t>Эстафетная палочка должна находиться в руках участников команды от старта и до финиша. При этом существует правило, согласно которому передача осуществляется из правой руки в левую, а из левой в правую. Таким образом, с палочкой в правой руке бегут 1 и 3, а в левой 2 и 4 этапы.</a:t>
            </a:r>
          </a:p>
          <a:p>
            <a:endParaRPr lang="ru-RU" sz="1300" dirty="0" smtClean="0"/>
          </a:p>
          <a:p>
            <a:r>
              <a:rPr lang="ru-RU" sz="1300" dirty="0" smtClean="0"/>
              <a:t>Передача производится в 20-метровой зоне. Если эстафета была передана до или после указанной зоны команда дисквалифицируется. Палочка должна вкладываться в руку, т.е. ее нельзя бросать или перекатывать. Если палочка упала, то поднять ее разрешается спортсмену, который нес эстафету. В противном случае снимается вся команда.</a:t>
            </a:r>
          </a:p>
          <a:p>
            <a:endParaRPr lang="ru-RU" sz="1300" dirty="0" smtClean="0"/>
          </a:p>
          <a:p>
            <a:endParaRPr lang="ru-RU" sz="1300" dirty="0" smtClean="0"/>
          </a:p>
          <a:p>
            <a:r>
              <a:rPr lang="ru-RU" sz="1300" dirty="0" smtClean="0"/>
              <a:t>Каждый спортсмен бежит по своей дорожке от 1 до 4 этапа. Каждый участник может бежать только один отрезок. Если эстафету пробежало 3 и менее человек, тогда команда снимается с эстафеты. Любое нарушение одного из спортсменов является поводом для дисквалификации всей команды.</a:t>
            </a:r>
          </a:p>
          <a:p>
            <a:endParaRPr lang="ru-RU" sz="1300" dirty="0" smtClean="0"/>
          </a:p>
          <a:p>
            <a:r>
              <a:rPr lang="ru-RU" sz="1300" dirty="0" smtClean="0"/>
              <a:t>Если эстафета подразумевает отрезки 400 и более метров, тогда после первого круга разрешается бег по общей дорожке. При этом старт и первый этап проходят по отдельным дорожкам.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147331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 smtClean="0"/>
              <a:t>ЭСТАФЕТНЫЙ БЕГ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67650" y="4914901"/>
            <a:ext cx="4124325" cy="1219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b="1" baseline="0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Выполнил учитель физической культуры</a:t>
            </a:r>
          </a:p>
          <a:p>
            <a:r>
              <a:rPr lang="ru-RU" dirty="0" smtClean="0"/>
              <a:t>ГБОУ Школа № 657 </a:t>
            </a:r>
          </a:p>
          <a:p>
            <a:r>
              <a:rPr lang="ru-RU" dirty="0" smtClean="0"/>
              <a:t>Приморского района </a:t>
            </a:r>
          </a:p>
          <a:p>
            <a:r>
              <a:rPr lang="ru-RU" dirty="0" smtClean="0"/>
              <a:t>Санкт-Петербурга </a:t>
            </a:r>
          </a:p>
          <a:p>
            <a:r>
              <a:rPr lang="ru-RU" dirty="0" smtClean="0"/>
              <a:t>Уфимцев Илья Геннадьевич</a:t>
            </a:r>
            <a:endParaRPr lang="ru-RU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6" name="Picture 2" descr="https://myslide.ru/documents_7/ec8f46b66876358709fdc30b8d4751f5/img13.jpg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33" t="21864" r="2042" b="17112"/>
          <a:stretch/>
        </p:blipFill>
        <p:spPr bwMode="auto">
          <a:xfrm>
            <a:off x="1733550" y="2603901"/>
            <a:ext cx="5114925" cy="35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2995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6" r:id="rId3"/>
    <p:sldLayoutId id="2147483708" r:id="rId4"/>
    <p:sldLayoutId id="2147483709" r:id="rId5"/>
  </p:sldLayoutIdLst>
  <p:txStyles>
    <p:titleStyle>
      <a:lvl1pPr algn="ctr" defTabSz="914400" rtl="0" eaLnBrk="1" latinLnBrk="0" hangingPunct="1">
        <a:lnSpc>
          <a:spcPct val="89000"/>
        </a:lnSpc>
        <a:spcBef>
          <a:spcPct val="0"/>
        </a:spcBef>
        <a:buNone/>
        <a:defRPr sz="7200" b="1" kern="1200" baseline="0">
          <a:solidFill>
            <a:schemeClr val="tx2"/>
          </a:solidFill>
          <a:latin typeface="Arial Narrow" panose="020B0606020202030204" pitchFamily="34" charset="0"/>
          <a:ea typeface="+mj-ea"/>
          <a:cs typeface="Arial" panose="020B0604020202020204" pitchFamily="34" charset="0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0</Words>
  <Application>Microsoft Office PowerPoint</Application>
  <PresentationFormat>Широкоэкранный</PresentationFormat>
  <Paragraphs>0</Paragraphs>
  <Slides>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0</vt:i4>
      </vt:variant>
    </vt:vector>
  </HeadingPairs>
  <TitlesOfParts>
    <vt:vector size="7" baseType="lpstr">
      <vt:lpstr>Arial</vt:lpstr>
      <vt:lpstr>Arial Narrow</vt:lpstr>
      <vt:lpstr>Franklin Gothic Book</vt:lpstr>
      <vt:lpstr>inherit</vt:lpstr>
      <vt:lpstr>Montserrat</vt:lpstr>
      <vt:lpstr>YS Text</vt:lpstr>
      <vt:lpstr>Crop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NC</dc:creator>
  <cp:lastModifiedBy>NC</cp:lastModifiedBy>
  <cp:revision>5</cp:revision>
  <dcterms:created xsi:type="dcterms:W3CDTF">2022-12-05T11:35:07Z</dcterms:created>
  <dcterms:modified xsi:type="dcterms:W3CDTF">2022-12-05T12:27:21Z</dcterms:modified>
</cp:coreProperties>
</file>