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8" r:id="rId10"/>
    <p:sldId id="266" r:id="rId11"/>
    <p:sldId id="264" r:id="rId12"/>
    <p:sldId id="265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99B34-6BEB-419F-B44A-9854237E4222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6551A-116F-4FED-8606-E5DB1E0A49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423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6551A-116F-4FED-8606-E5DB1E0A496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597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66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792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64642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6360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22945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823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3016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72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69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018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163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93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00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94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72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097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2ABE61-326A-4F88-A891-187353AE173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97C573-8757-43F4-98E9-FCD7154E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6881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967461" cy="2971801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школа № 657 Приморского района Санкт-Петербурга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игровых и социальных навыков у детей с РАС»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82962" y="3241965"/>
            <a:ext cx="4679545" cy="2050472"/>
          </a:xfrm>
        </p:spPr>
        <p:txBody>
          <a:bodyPr>
            <a:normAutofit/>
          </a:bodyPr>
          <a:lstStyle/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Самсонова О.В., педагог-психолог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5583382"/>
            <a:ext cx="2053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4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364" y="457201"/>
            <a:ext cx="114854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Детям, способным к спонтанному </a:t>
            </a:r>
            <a:r>
              <a:rPr lang="ru-RU" sz="24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упорядочиванию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предлагается следующее задание: педагог сажает игрушечного человечка на машину и катает его, озвучивая – «брум-брум». Затем ребенка просят повторить действие. Если он имитирует, то зона ближайшего развития – </a:t>
            </a:r>
            <a:r>
              <a:rPr lang="ru-RU" sz="24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функциональная игра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с которой начинается обучение.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364" y="540326"/>
            <a:ext cx="115269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Если в ходе свободной игры ребенок продемонстрировал уровень </a:t>
            </a:r>
            <a:r>
              <a:rPr lang="ru-RU" sz="24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функциональных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действий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то ему предлагается воспроизвести игровые действия с использованием предметов-заместителей, например, покормить куклу с помощью палочки, вместо ложки. Если он повторил, то зона ближайшего развития, с которой нужно начинать работу – </a:t>
            </a:r>
            <a:r>
              <a:rPr lang="ru-RU" sz="24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символическая игра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609600"/>
            <a:ext cx="115685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Если в свободной игровой ситуации ребенок показал уровень </a:t>
            </a:r>
            <a:r>
              <a:rPr lang="ru-RU" sz="24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символической игры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то ему предлагается повторить последовательность игровых событий: покормить куклу, помыть ее и положить спать. Если он смог имитировать, то зона ближайшего развития – </a:t>
            </a:r>
            <a:r>
              <a:rPr lang="ru-RU" sz="24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сюжетная (сюжетно-ролевая) игра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47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9" y="526473"/>
            <a:ext cx="115408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Таким образом, зона ближайшего развития творческой игры ребенка определяется путем использования структурированных игровых ситуаций в паре: педагог–ребенок. </a:t>
            </a:r>
          </a:p>
          <a:p>
            <a:pPr lvl="0" indent="450215" algn="just">
              <a:lnSpc>
                <a:spcPct val="150000"/>
              </a:lnSpc>
            </a:pP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структурированной игры педагог демонстрирует ребенку различные действия и возможности использования игровых материалов на более высоком уровне, чем тот, который был продемонстрирован им в рамках свободной игры, и фиксирует – понимает ли ребенок значение этих действий и способен ли он их воспроизвести.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0046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540327"/>
            <a:ext cx="11554691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многих детей с РАС есть трудности с развитием социальных </a:t>
            </a:r>
            <a: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навыков</a:t>
            </a:r>
          </a:p>
          <a:p>
            <a:pPr indent="457200" algn="just">
              <a:lnSpc>
                <a:spcPct val="17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такое «социальные навыки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 Это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способности, которые используются для общения и взаимодействия с другими людьми, как при помощи речи, так и без слов, посредством жестов, языка тела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7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Ранние социальные навыки связаны с взаимодействием со взрослыми: ребенок имитирует действия взрослого, радуется общению с ними, инициирует игру. Позже ребенок начинает интересоваться сверстниками и взаимодействовать с ними. 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23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1" y="554182"/>
            <a:ext cx="115546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способности начинать и поддерживать социальные взаимодействия и общественные связи наблюдается у всех детей с РАС. Для повышения качества жизни необходимо формировать компетенции, важные для взаимодействия с другими людьми и доступа к общественным ресурсам.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1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4" y="568036"/>
            <a:ext cx="11513127" cy="5189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процессе обследования социальной игры у детей с РАС необходимо выявить уровень сформированности следующих навыков: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Навыки имитационной игры</a:t>
            </a:r>
            <a:endParaRPr lang="ru-RU" sz="24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Для этого, взрослый демонстрирует интересные для детей игровые действия и смотрит, смогут ли они повторить их. Например, бьет по воздушному шарику рукой, чтобы он взлетел высоко вверх или запускает самолетик. Затем, детям дается возможность повторить действие. Педагог оценивает уровень имитации: имитирует ли ребенок игровое действие сразу, либо ему нужна повторная демонстрация, подсказка, помощь, либо он вообще не повторяет.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9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8" y="512618"/>
            <a:ext cx="115546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Навыки простых социальных игр</a:t>
            </a:r>
            <a:endParaRPr lang="ru-RU" sz="24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Взрослый инициирует веселые игры, например, «ладушки» или упрощенный вариант игры «догонялки». Педагог оценивает: понимает ли ребенок правила игры, мотивирован ли он на игру, может ли ее продолжить, или нуждается в помощи, или выражает отказ.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4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498764"/>
            <a:ext cx="1158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Навыки параллельной игры</a:t>
            </a:r>
            <a:endParaRPr lang="ru-RU" sz="24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Педагог организует игру в малой группе: сажает двух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детей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рядом друг с другом, дает каждому интересную игрушку или игровой набор. Параметры оценки: может ли ребенок находиться рядом с другим ребенком в процессе игры, обращает ли он внимание на действия другого ребенка, соблюдает ли границы, или пытается отнять игрушку у другого ребенка, или избегает участия в игре «рядом».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4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457200"/>
            <a:ext cx="115131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Навыки игры с переходом 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ходов</a:t>
            </a:r>
            <a:endParaRPr lang="ru-RU" sz="24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Взрослый сажает ребенка на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пол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(за стол),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 сам садится напротив и катит ему машинку или мячик. Затем ждет или побуждает ребенка, чтобы он покатил машинку или мячик обратно. Параметры оценки: понял ли ребенок правило игры, покатил ли обратно машинку ли мячик, продолжает ли он играть, или нуждается в помощи, или вскакивает и убегает.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5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360218"/>
            <a:ext cx="114022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и социальные навыки – одни из самых важных навыков, которым ребёнок должен научиться.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детей игра критически важна – именно через игру дети учатся ориентироваться в социальном мире, осваивают правила и нормы, начинают понимать, как вести себя соответственно ситуации.</a:t>
            </a:r>
          </a:p>
          <a:p>
            <a:pPr algn="just">
              <a:lnSpc>
                <a:spcPct val="150000"/>
              </a:lnSpc>
            </a:pPr>
            <a:r>
              <a:rPr lang="ru-RU" sz="2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игры абсолютно коррелирует с уровнем развития </a:t>
            </a:r>
            <a:r>
              <a:rPr lang="ru-RU" sz="2400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познания!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долго находится на более ранних стадиях игры, возможно, что-то не так с познавательными процессами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Ролевые игры – это достаточно высокий уровень развития игры, который начинается после 2,5–3 лет, а до этого появляются первые игры «понарошку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0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165" y="1080654"/>
            <a:ext cx="110836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Умения ждать своей 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очереди</a:t>
            </a:r>
            <a:endParaRPr lang="ru-RU" sz="24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Взрослые организуют интересную для детей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игру (2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– 3 ребенка). Когда порядок действий повторился несколько раз и дети к нему привыкли, педагог оценивает: могут ли они ждать своей очереди или пытаются нарушить порядок, ждут спокойно или демонстрируют дезадаптивное поведение.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5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9" y="595745"/>
            <a:ext cx="114992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Умения делиться и пользоваться общими игровыми материалами</a:t>
            </a:r>
            <a:endParaRPr lang="ru-RU" sz="24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Для этого, педагог дает детям один интересный игровой набор, например, конструктор «ЛЕГО» на двоих и оценивает, могут ли дети делиться, играть совместно, или нуждаются в организующей помощи, или отнимают конструктор друг у друга, или просто избегают совместной игры.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83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364" y="554182"/>
            <a:ext cx="114992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Умения соблюдать правила в простых играх</a:t>
            </a:r>
            <a:endParaRPr lang="ru-RU" sz="24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Взрослый организует простую игру с правилами. Например, два участника по очереди бросают кубик и переставляют свои фишки на игровом поле на столько клеток, сколько точек выпало на кубике. Когда ребенок понял алгоритм действий, педагог оценивает уровень игры: может ли ребенок самостоятельно контролировать ход игры, нужны ли ему подсказки, или он вообще отказывается играть.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9" y="554182"/>
            <a:ext cx="11540836" cy="520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сотрудничать для достижения общей </a:t>
            </a:r>
            <a: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</a:t>
            </a:r>
            <a:endParaRPr lang="ru-RU" sz="2400" dirty="0" smtClean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организуется интересная для ребенка игра. Например, два участника строят башню из кубиков: один подает кубики, а другой выстраивает башню. Участники рассаживаются таким образом, чтобы только один из них мог дотянуться до коробки с кубиками, а другой до строящейся башни. Затем, несколько раз ребенку (или детям) помогают выполнить необходимые действия. Когда алгоритм игры ясен, ребенку (детям) предоставляется возможность поиграть самостоятельно. Параметры оценки: принимает ли ребенок участие в игре, либо ему нужна помощь, либо он вскакивает и убегает.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4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927" y="512618"/>
            <a:ext cx="114438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определяется зона ближайшего развития для формирования необходимых социальных навыков.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 можно рассматривать как отражение всех процессов жизнедеятельности людей. Именно в игре ребенок исследует окружающий мир, изучает человеческие отношения и социальные правила.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8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4703583"/>
              </p:ext>
            </p:extLst>
          </p:nvPr>
        </p:nvGraphicFramePr>
        <p:xfrm>
          <a:off x="484910" y="1163782"/>
          <a:ext cx="11180617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547">
                  <a:extLst>
                    <a:ext uri="{9D8B030D-6E8A-4147-A177-3AD203B41FA5}">
                      <a16:colId xmlns:a16="http://schemas.microsoft.com/office/drawing/2014/main" xmlns="" val="1266627724"/>
                    </a:ext>
                  </a:extLst>
                </a:gridCol>
                <a:gridCol w="3764547">
                  <a:extLst>
                    <a:ext uri="{9D8B030D-6E8A-4147-A177-3AD203B41FA5}">
                      <a16:colId xmlns:a16="http://schemas.microsoft.com/office/drawing/2014/main" xmlns="" val="856123533"/>
                    </a:ext>
                  </a:extLst>
                </a:gridCol>
                <a:gridCol w="3651523">
                  <a:extLst>
                    <a:ext uri="{9D8B030D-6E8A-4147-A177-3AD203B41FA5}">
                      <a16:colId xmlns:a16="http://schemas.microsoft.com/office/drawing/2014/main" xmlns="" val="3046716001"/>
                    </a:ext>
                  </a:extLst>
                </a:gridCol>
              </a:tblGrid>
              <a:tr h="1288473">
                <a:tc>
                  <a:txBody>
                    <a:bodyPr/>
                    <a:lstStyle/>
                    <a:p>
                      <a:pPr lvl="0" algn="ctr">
                        <a:lnSpc>
                          <a:spcPct val="300000"/>
                        </a:lnSpc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Возрастной период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300000"/>
                        </a:lnSpc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Ведущий вид деятельности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300000"/>
                        </a:lnSpc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Новообразование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2541181"/>
                  </a:ext>
                </a:extLst>
              </a:tr>
              <a:tr h="1288473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Младенческий возраст (0-1 год)</a:t>
                      </a:r>
                    </a:p>
                    <a:p>
                      <a:pPr lvl="1">
                        <a:lnSpc>
                          <a:spcPct val="300000"/>
                        </a:lnSpc>
                      </a:pPr>
                      <a:endParaRPr lang="ru-RU" sz="20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Непосредственное эмоциональное</a:t>
                      </a:r>
                      <a:r>
                        <a:rPr lang="ru-RU" sz="2000" baseline="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общение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потребности в общении</a:t>
                      </a:r>
                      <a:r>
                        <a:rPr lang="ru-RU" sz="2000" baseline="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другими людьми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7869674"/>
                  </a:ext>
                </a:extLst>
              </a:tr>
              <a:tr h="68918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Раннее детство (1-3 года)</a:t>
                      </a:r>
                    </a:p>
                    <a:p>
                      <a:endParaRPr lang="ru-RU" sz="20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Предметно-орудийная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речи и наглядно-действенное мышление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7330650"/>
                  </a:ext>
                </a:extLst>
              </a:tr>
              <a:tr h="188776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Дошкольный возраст (3-7 лет)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Ролевая игра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первой взрослой роли</a:t>
                      </a:r>
                    </a:p>
                    <a:p>
                      <a:endParaRPr lang="ru-RU" sz="20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32082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32908" y="471055"/>
            <a:ext cx="5056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Периодизация развития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0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457201"/>
            <a:ext cx="115269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с расстройством аутистического спектра (РАС) могут играть не так, как их типично развивающиеся сверстники, а в некоторых случаях могут не играть совсем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000"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помогать детям с РАС развивать игровые навыки, потому что игра – это основа обучения.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7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526473"/>
            <a:ext cx="1163781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игры можно научить: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 сидеть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 правила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ждать свою очередь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инструкцию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с просьбой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делиться с другими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согласовывать свои действия с действиями других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свой словарный запас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чередовать активность и отдых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гибким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443346"/>
            <a:ext cx="1152698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Помогая детям с РАС учиться играть, полезно знать, какие барьеры могут влиять на эти навыки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некоторых детей с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ограничены интересы. Они могут играть с одной-двумя игрушками, снова и снова повторять одно и то же действие или играть только с частью игрушки. Они также могут: 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знать, как играть с различными игрушками;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уметь учиться, просто наблюдая за другими, из-за трудностей с имитацией;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иметь фундаментальных навыков для игры, например, могут быть трудности с координацией.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3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237" y="554183"/>
            <a:ext cx="11596254" cy="391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способствовать развитию игры у детей с РАС?</a:t>
            </a:r>
            <a:endParaRPr lang="ru-RU" sz="24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 на одном уровне. Располагаться на уровне глаз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Копировать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 ребенка, когда это уместно.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повысит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вероятность того, что в будущем ребенок сам сможет сымитировать ваши действия или вспомнит о вашей реакции.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Сделать игру веселой.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Расширять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 интересов, вводя новые игрушки и игры. 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346364"/>
            <a:ext cx="115962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игры необходимо начинать после определения уровня игровых действий ребенка: </a:t>
            </a:r>
            <a:endParaRPr lang="ru-RU" sz="2400" dirty="0" smtClean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манипулирование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упорядочивание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функциональная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игра,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символическая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игра,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сюжетно-ролевая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0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944" y="568036"/>
            <a:ext cx="115408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для детей, которые в ходе свободной игры продемонстрировали уровень </a:t>
            </a:r>
            <a:r>
              <a:rPr lang="ru-RU" sz="2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манипулирования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предметами, предлагается следующее задание: педагог строит башенку из кубиков, а затем предлагает ребенку повторить это действие. Если ребенок способен воспроизвести его, то зона ближайшего развития игровых действий ребенка – </a:t>
            </a:r>
            <a:r>
              <a:rPr lang="ru-RU" sz="2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упорядочивание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 этого уровня начинается обучение ребенка новым игровым навыкам.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5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193</TotalTime>
  <Words>1403</Words>
  <Application>Microsoft Office PowerPoint</Application>
  <PresentationFormat>Произвольный</PresentationFormat>
  <Paragraphs>87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Сектор</vt:lpstr>
      <vt:lpstr> ГБОУ школа № 657 Приморского района Санкт-Петербурга  «Формирование игровых и социальных навыков у детей с РАС»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школа № 657 Приморского района Санкт-Петербурга   «Формирование игровых и социальных навыков у детей с РАС» </dc:title>
  <dc:creator>самсонова оксана</dc:creator>
  <cp:lastModifiedBy>Teacher</cp:lastModifiedBy>
  <cp:revision>22</cp:revision>
  <dcterms:created xsi:type="dcterms:W3CDTF">2022-03-11T15:45:13Z</dcterms:created>
  <dcterms:modified xsi:type="dcterms:W3CDTF">2022-03-15T14:20:27Z</dcterms:modified>
</cp:coreProperties>
</file>