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handoutMasterIdLst>
    <p:handoutMasterId r:id="rId12"/>
  </p:handoutMasterIdLst>
  <p:sldIdLst>
    <p:sldId id="256" r:id="rId2"/>
    <p:sldId id="257" r:id="rId3"/>
    <p:sldId id="265" r:id="rId4"/>
    <p:sldId id="266" r:id="rId5"/>
    <p:sldId id="258" r:id="rId6"/>
    <p:sldId id="259" r:id="rId7"/>
    <p:sldId id="260" r:id="rId8"/>
    <p:sldId id="261" r:id="rId9"/>
    <p:sldId id="267" r:id="rId10"/>
    <p:sldId id="268"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81" d="100"/>
          <a:sy n="81" d="100"/>
        </p:scale>
        <p:origin x="-140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330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6AFF7A5-6AC3-4BBD-813B-DF7B32CA644C}" type="datetimeFigureOut">
              <a:rPr lang="ru-RU"/>
              <a:pPr>
                <a:defRPr/>
              </a:pPr>
              <a:t>29.11.2019</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5485446-C17E-4EB6-9F39-FF4CD375684F}" type="slidenum">
              <a:rPr lang="ru-RU"/>
              <a:pPr>
                <a:defRPr/>
              </a:pPr>
              <a:t>‹#›</a:t>
            </a:fld>
            <a:endParaRPr lang="ru-RU"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15F49E0B-4E89-474A-8E2A-659CD5F50917}" type="datetimeFigureOut">
              <a:rPr lang="ru-RU"/>
              <a:pPr>
                <a:defRPr/>
              </a:pPr>
              <a:t>29.11.2019</a:t>
            </a:fld>
            <a:endParaRPr lang="ru-RU" dirty="0"/>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0722D6F-7136-4711-A52A-30E1A6F021BD}"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41F24A64-607B-40CA-9077-A364EAA7E148}" type="datetimeFigureOut">
              <a:rPr lang="ru-RU"/>
              <a:pPr>
                <a:defRPr/>
              </a:pPr>
              <a:t>29.11.2019</a:t>
            </a:fld>
            <a:endParaRPr lang="ru-RU" dirty="0"/>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21C135D-73F3-4AF9-9AF9-AAC6488366A2}"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E950F4E-B5FE-4555-B8FC-CCD61D6F9C1D}" type="datetimeFigureOut">
              <a:rPr lang="ru-RU"/>
              <a:pPr>
                <a:defRPr/>
              </a:pPr>
              <a:t>29.11.2019</a:t>
            </a:fld>
            <a:endParaRPr lang="ru-RU" dirty="0"/>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71AF225-13D6-4175-AFF3-957ED265AD65}"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BF16236B-1BF5-4AD7-BDE3-FC86F3835C2F}" type="datetimeFigureOut">
              <a:rPr lang="ru-RU"/>
              <a:pPr>
                <a:defRPr/>
              </a:pPr>
              <a:t>29.11.2019</a:t>
            </a:fld>
            <a:endParaRPr lang="ru-RU" dirty="0"/>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BCF71D8-2257-4E89-BC33-4187EE721E17}"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F5C860C-D57F-4396-9920-05A89BB32297}" type="datetimeFigureOut">
              <a:rPr lang="ru-RU"/>
              <a:pPr>
                <a:defRPr/>
              </a:pPr>
              <a:t>29.11.2019</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AB8FD4C-B358-4809-82E9-714CDDFD800B}"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7B01B8F-8733-4FF0-B141-04E182DAEBFE}" type="datetimeFigureOut">
              <a:rPr lang="ru-RU"/>
              <a:pPr>
                <a:defRPr/>
              </a:pPr>
              <a:t>29.11.2019</a:t>
            </a:fld>
            <a:endParaRPr lang="ru-RU" dirty="0"/>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2D758904-921E-43C8-BD46-46D7392307CB}"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8D9966EE-C5A0-490A-B26E-AB55D1E81296}" type="datetimeFigureOut">
              <a:rPr lang="ru-RU"/>
              <a:pPr>
                <a:defRPr/>
              </a:pPr>
              <a:t>29.11.2019</a:t>
            </a:fld>
            <a:endParaRPr lang="ru-RU" dirty="0"/>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C38179B7-DCDC-46AB-8420-676264A5D8AC}"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268F423D-1FF7-4046-B67B-EFF941C8E4A4}" type="datetimeFigureOut">
              <a:rPr lang="ru-RU"/>
              <a:pPr>
                <a:defRPr/>
              </a:pPr>
              <a:t>29.11.2019</a:t>
            </a:fld>
            <a:endParaRPr lang="ru-RU" dirty="0"/>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6C1D3245-5DBC-461C-A62E-535C87E8F954}"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F6DE9932-1F3D-4C81-BC81-25FEE74382A0}" type="datetimeFigureOut">
              <a:rPr lang="ru-RU"/>
              <a:pPr>
                <a:defRPr/>
              </a:pPr>
              <a:t>29.11.2019</a:t>
            </a:fld>
            <a:endParaRPr lang="ru-RU" dirty="0"/>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4E27A4D2-6EB2-4D86-9705-1D92C91ABFD7}"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9748491A-2E6F-437C-ADC7-5E82D9989E4E}" type="datetimeFigureOut">
              <a:rPr lang="ru-RU"/>
              <a:pPr>
                <a:defRPr/>
              </a:pPr>
              <a:t>29.11.2019</a:t>
            </a:fld>
            <a:endParaRPr lang="ru-RU" dirty="0"/>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A8104395-FCCB-4060-AC90-3CCE957E2B3D}"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8443AB35-4BE4-4BE0-8A67-23A5F752725E}" type="datetimeFigureOut">
              <a:rPr lang="ru-RU"/>
              <a:pPr>
                <a:defRPr/>
              </a:pPr>
              <a:t>29.11.2019</a:t>
            </a:fld>
            <a:endParaRPr lang="ru-RU" dirty="0"/>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1596726E-9CD2-4703-A27A-E52562974DBE}"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33F1F78F-4665-49BD-8EC4-DDDD4012AB89}" type="datetimeFigureOut">
              <a:rPr lang="ru-RU"/>
              <a:pPr>
                <a:defRPr/>
              </a:pPr>
              <a:t>29.11.2019</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60371AF1-3C75-4FDA-8AB7-DF456B0AD3E4}" type="slidenum">
              <a:rPr lang="ru-RU"/>
              <a:pPr>
                <a:defRPr/>
              </a:pPr>
              <a:t>‹#›</a:t>
            </a:fld>
            <a:endParaRPr lang="ru-RU" dirty="0"/>
          </a:p>
        </p:txBody>
      </p:sp>
    </p:spTree>
  </p:cSld>
  <p:clrMap bg1="dk1" tx1="lt1" bg2="dk2" tx2="lt2" accent1="accent1" accent2="accent2" accent3="accent3" accent4="accent4" accent5="accent5" accent6="accent6" hlink="hlink" folHlink="folHlink"/>
  <p:sldLayoutIdLst>
    <p:sldLayoutId id="2147483875" r:id="rId1"/>
    <p:sldLayoutId id="2147483874" r:id="rId2"/>
    <p:sldLayoutId id="2147483876" r:id="rId3"/>
    <p:sldLayoutId id="2147483873" r:id="rId4"/>
    <p:sldLayoutId id="2147483872" r:id="rId5"/>
    <p:sldLayoutId id="2147483871" r:id="rId6"/>
    <p:sldLayoutId id="2147483870" r:id="rId7"/>
    <p:sldLayoutId id="2147483869" r:id="rId8"/>
    <p:sldLayoutId id="2147483868" r:id="rId9"/>
    <p:sldLayoutId id="2147483867" r:id="rId10"/>
    <p:sldLayoutId id="2147483866"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14338" name="Подзаголовок 4"/>
          <p:cNvSpPr>
            <a:spLocks noGrp="1"/>
          </p:cNvSpPr>
          <p:nvPr>
            <p:ph type="subTitle" idx="1"/>
          </p:nvPr>
        </p:nvSpPr>
        <p:spPr>
          <a:xfrm>
            <a:off x="2571750" y="1000125"/>
            <a:ext cx="6400800" cy="4824413"/>
          </a:xfrm>
        </p:spPr>
        <p:txBody>
          <a:bodyPr/>
          <a:lstStyle/>
          <a:p>
            <a:pPr algn="r" eaLnBrk="1" hangingPunct="1">
              <a:lnSpc>
                <a:spcPct val="90000"/>
              </a:lnSpc>
            </a:pPr>
            <a:r>
              <a:rPr lang="ru-RU" sz="5400" i="1" smtClean="0">
                <a:solidFill>
                  <a:schemeClr val="bg1"/>
                </a:solidFill>
                <a:latin typeface="Arial" charset="0"/>
                <a:cs typeface="Arial" charset="0"/>
              </a:rPr>
              <a:t>Баскетбол. Б</a:t>
            </a:r>
            <a:r>
              <a:rPr lang="ru-RU" sz="5400" i="1" smtClean="0">
                <a:solidFill>
                  <a:schemeClr val="bg1"/>
                </a:solidFill>
                <a:cs typeface="Arial" charset="0"/>
              </a:rPr>
              <a:t>роск</a:t>
            </a:r>
            <a:r>
              <a:rPr lang="ru-RU" sz="5400" i="1" smtClean="0">
                <a:solidFill>
                  <a:schemeClr val="bg1"/>
                </a:solidFill>
                <a:latin typeface="Arial" charset="0"/>
                <a:cs typeface="Arial" charset="0"/>
              </a:rPr>
              <a:t>и и ловля мяча</a:t>
            </a:r>
            <a:r>
              <a:rPr lang="ru-RU" sz="5400" i="1" smtClean="0">
                <a:solidFill>
                  <a:schemeClr val="bg1"/>
                </a:solidFill>
                <a:cs typeface="Arial" charset="0"/>
              </a:rPr>
              <a:t> в баскетболе</a:t>
            </a:r>
          </a:p>
          <a:p>
            <a:pPr algn="r" eaLnBrk="1" hangingPunct="1">
              <a:lnSpc>
                <a:spcPct val="90000"/>
              </a:lnSpc>
            </a:pPr>
            <a:endParaRPr lang="ru-RU" sz="2000" smtClean="0">
              <a:solidFill>
                <a:schemeClr val="bg1"/>
              </a:solidFill>
              <a:latin typeface="Arial" charset="0"/>
              <a:cs typeface="Arial" charset="0"/>
            </a:endParaRPr>
          </a:p>
          <a:p>
            <a:pPr algn="r" eaLnBrk="1" hangingPunct="1">
              <a:lnSpc>
                <a:spcPct val="90000"/>
              </a:lnSpc>
            </a:pPr>
            <a:endParaRPr lang="ru-RU" sz="2000" smtClean="0">
              <a:solidFill>
                <a:schemeClr val="bg1"/>
              </a:solidFill>
              <a:latin typeface="Arial" charset="0"/>
              <a:cs typeface="Arial" charset="0"/>
            </a:endParaRPr>
          </a:p>
          <a:p>
            <a:pPr algn="r" eaLnBrk="1" hangingPunct="1">
              <a:lnSpc>
                <a:spcPct val="90000"/>
              </a:lnSpc>
            </a:pPr>
            <a:r>
              <a:rPr lang="ru-RU" sz="2000" smtClean="0">
                <a:solidFill>
                  <a:schemeClr val="bg1"/>
                </a:solidFill>
                <a:latin typeface="Arial" charset="0"/>
                <a:cs typeface="Arial" charset="0"/>
              </a:rPr>
              <a:t>Выполнил учитель физической культуры ГБОУ школа №657 Приморского района Санкт-Петербурга</a:t>
            </a:r>
          </a:p>
          <a:p>
            <a:pPr algn="r" eaLnBrk="1" hangingPunct="1">
              <a:lnSpc>
                <a:spcPct val="90000"/>
              </a:lnSpc>
            </a:pPr>
            <a:r>
              <a:rPr lang="ru-RU" sz="2000" smtClean="0">
                <a:solidFill>
                  <a:schemeClr val="bg1"/>
                </a:solidFill>
                <a:latin typeface="Arial" charset="0"/>
                <a:cs typeface="Arial" charset="0"/>
              </a:rPr>
              <a:t>Дятловский Александр Сергеевич</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68313" y="260350"/>
            <a:ext cx="8229600" cy="1143000"/>
          </a:xfrm>
        </p:spPr>
        <p:txBody>
          <a:bodyPr wrap="square" lIns="91440" tIns="45720" rIns="91440" bIns="45720" numCol="1" anchorCtr="0" compatLnSpc="1">
            <a:prstTxWarp prst="textNoShape">
              <a:avLst/>
            </a:prstTxWarp>
          </a:bodyPr>
          <a:lstStyle/>
          <a:p>
            <a:pPr eaLnBrk="1" hangingPunct="1">
              <a:defRPr/>
            </a:pPr>
            <a:r>
              <a:rPr lang="ru-RU" smtClean="0">
                <a:ln>
                  <a:noFill/>
                </a:ln>
                <a:solidFill>
                  <a:schemeClr val="tx1"/>
                </a:solidFill>
                <a:effectLst/>
              </a:rPr>
              <a:t>Ловля мяча</a:t>
            </a:r>
          </a:p>
        </p:txBody>
      </p:sp>
      <p:sp>
        <p:nvSpPr>
          <p:cNvPr id="23554" name="Rectangle 3"/>
          <p:cNvSpPr>
            <a:spLocks noGrp="1"/>
          </p:cNvSpPr>
          <p:nvPr>
            <p:ph type="body" idx="1"/>
          </p:nvPr>
        </p:nvSpPr>
        <p:spPr/>
        <p:txBody>
          <a:bodyPr/>
          <a:lstStyle/>
          <a:p>
            <a:pPr eaLnBrk="1" hangingPunct="1"/>
            <a:r>
              <a:rPr lang="ru-RU" smtClean="0"/>
              <a:t>Ловля мяча — прием техники, обеспечивающий уверенное ов­ладение мячом.</a:t>
            </a:r>
          </a:p>
          <a:p>
            <a:pPr eaLnBrk="1" hangingPunct="1"/>
            <a:r>
              <a:rPr lang="ru-RU" smtClean="0"/>
              <a:t>В момент ловли мяча он может находиться над головой, на уровне груди, ниже пояса, отскакивать от площадки или катиться по ней. Ловлю мяча можно осуществлять двумя или одной рукой, стоя на месте, в прыжке или в движении. По направлению к игроку мяч может лететь навстречу, сбоку или сзади-сбоку, т.е. вдо­гонку (при поступательной передаче).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4" descr="C:\Users\Вова\Desktop\Захаров В.Н\картинки\Рисунок9.png"/>
          <p:cNvPicPr>
            <a:picLocks noChangeAspect="1" noChangeArrowheads="1"/>
          </p:cNvPicPr>
          <p:nvPr/>
        </p:nvPicPr>
        <p:blipFill>
          <a:blip r:embed="rId2"/>
          <a:srcRect/>
          <a:stretch>
            <a:fillRect/>
          </a:stretch>
        </p:blipFill>
        <p:spPr bwMode="auto">
          <a:xfrm>
            <a:off x="7500938" y="142875"/>
            <a:ext cx="1127125" cy="1908175"/>
          </a:xfrm>
          <a:prstGeom prst="rect">
            <a:avLst/>
          </a:prstGeom>
          <a:noFill/>
          <a:ln w="38100">
            <a:solidFill>
              <a:srgbClr val="C00000"/>
            </a:solidFill>
            <a:miter lim="800000"/>
            <a:headEnd/>
            <a:tailEnd/>
          </a:ln>
        </p:spPr>
      </p:pic>
      <p:sp>
        <p:nvSpPr>
          <p:cNvPr id="15362" name="Прямоугольник 7"/>
          <p:cNvSpPr>
            <a:spLocks noChangeArrowheads="1"/>
          </p:cNvSpPr>
          <p:nvPr/>
        </p:nvSpPr>
        <p:spPr bwMode="auto">
          <a:xfrm>
            <a:off x="2500313" y="1071563"/>
            <a:ext cx="3857625" cy="708025"/>
          </a:xfrm>
          <a:prstGeom prst="rect">
            <a:avLst/>
          </a:prstGeom>
          <a:noFill/>
          <a:ln w="9525">
            <a:noFill/>
            <a:miter lim="800000"/>
            <a:headEnd/>
            <a:tailEnd/>
          </a:ln>
        </p:spPr>
        <p:txBody>
          <a:bodyPr>
            <a:spAutoFit/>
          </a:bodyPr>
          <a:lstStyle/>
          <a:p>
            <a:r>
              <a:rPr lang="ru-RU" sz="4000" b="1" i="1">
                <a:solidFill>
                  <a:schemeClr val="bg1"/>
                </a:solidFill>
              </a:rPr>
              <a:t>Бросок мяча</a:t>
            </a:r>
          </a:p>
        </p:txBody>
      </p:sp>
      <p:sp>
        <p:nvSpPr>
          <p:cNvPr id="15363" name="Прямоугольник 8"/>
          <p:cNvSpPr>
            <a:spLocks noChangeArrowheads="1"/>
          </p:cNvSpPr>
          <p:nvPr/>
        </p:nvSpPr>
        <p:spPr bwMode="auto">
          <a:xfrm>
            <a:off x="857250" y="2428875"/>
            <a:ext cx="7929563" cy="1200150"/>
          </a:xfrm>
          <a:prstGeom prst="rect">
            <a:avLst/>
          </a:prstGeom>
          <a:noFill/>
          <a:ln w="9525">
            <a:noFill/>
            <a:miter lim="800000"/>
            <a:headEnd/>
            <a:tailEnd/>
          </a:ln>
        </p:spPr>
        <p:txBody>
          <a:bodyPr>
            <a:spAutoFit/>
          </a:bodyPr>
          <a:lstStyle/>
          <a:p>
            <a:pPr algn="just"/>
            <a:r>
              <a:rPr lang="ru-RU" sz="2400" b="1">
                <a:solidFill>
                  <a:schemeClr val="bg1"/>
                </a:solidFill>
              </a:rPr>
              <a:t>Бросок определяется рядом критериев:</a:t>
            </a:r>
          </a:p>
          <a:p>
            <a:pPr algn="just">
              <a:buFont typeface="Wingdings" pitchFamily="2" charset="2"/>
              <a:buChar char="§"/>
            </a:pPr>
            <a:r>
              <a:rPr lang="ru-RU" sz="2400" i="1">
                <a:solidFill>
                  <a:schemeClr val="bg1"/>
                </a:solidFill>
              </a:rPr>
              <a:t>количеством рук, участвующих в броске: двумя или одной рукой; </a:t>
            </a:r>
          </a:p>
        </p:txBody>
      </p:sp>
      <p:sp>
        <p:nvSpPr>
          <p:cNvPr id="15364" name="Прямоугольник 9"/>
          <p:cNvSpPr>
            <a:spLocks noChangeArrowheads="1"/>
          </p:cNvSpPr>
          <p:nvPr/>
        </p:nvSpPr>
        <p:spPr bwMode="auto">
          <a:xfrm>
            <a:off x="857250" y="3571875"/>
            <a:ext cx="7715250" cy="2678113"/>
          </a:xfrm>
          <a:prstGeom prst="rect">
            <a:avLst/>
          </a:prstGeom>
          <a:noFill/>
          <a:ln w="9525">
            <a:noFill/>
            <a:miter lim="800000"/>
            <a:headEnd/>
            <a:tailEnd/>
          </a:ln>
        </p:spPr>
        <p:txBody>
          <a:bodyPr>
            <a:spAutoFit/>
          </a:bodyPr>
          <a:lstStyle/>
          <a:p>
            <a:pPr algn="just">
              <a:buFont typeface="Wingdings" pitchFamily="2" charset="2"/>
              <a:buChar char="§"/>
            </a:pPr>
            <a:r>
              <a:rPr lang="ru-RU" sz="2400" i="1">
                <a:solidFill>
                  <a:schemeClr val="bg1"/>
                </a:solidFill>
              </a:rPr>
              <a:t>расположением мяча в начальный момент выполняемого броскового движения: от головы, над головой, от плеча, от груди, снизу;</a:t>
            </a:r>
          </a:p>
          <a:p>
            <a:pPr algn="just">
              <a:buFont typeface="Wingdings" pitchFamily="2" charset="2"/>
              <a:buChar char="§"/>
            </a:pPr>
            <a:r>
              <a:rPr lang="ru-RU" sz="2400" i="1">
                <a:solidFill>
                  <a:schemeClr val="bg1"/>
                </a:solidFill>
              </a:rPr>
              <a:t>отношением к опоре: с места, в прыжке;</a:t>
            </a:r>
          </a:p>
          <a:p>
            <a:pPr algn="just">
              <a:buFont typeface="Wingdings" pitchFamily="2" charset="2"/>
              <a:buChar char="§"/>
            </a:pPr>
            <a:r>
              <a:rPr lang="ru-RU" sz="2400" i="1">
                <a:solidFill>
                  <a:schemeClr val="bg1"/>
                </a:solidFill>
              </a:rPr>
              <a:t>характером предшествующего броску двигательного действия: в движении, после ведения мяча.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2"/>
          <p:cNvSpPr>
            <a:spLocks noChangeArrowheads="1"/>
          </p:cNvSpPr>
          <p:nvPr/>
        </p:nvSpPr>
        <p:spPr bwMode="auto">
          <a:xfrm>
            <a:off x="714375" y="285750"/>
            <a:ext cx="7586663" cy="708025"/>
          </a:xfrm>
          <a:prstGeom prst="rect">
            <a:avLst/>
          </a:prstGeom>
          <a:noFill/>
          <a:ln w="9525">
            <a:noFill/>
            <a:miter lim="800000"/>
            <a:headEnd/>
            <a:tailEnd/>
          </a:ln>
        </p:spPr>
        <p:txBody>
          <a:bodyPr wrap="none">
            <a:spAutoFit/>
          </a:bodyPr>
          <a:lstStyle/>
          <a:p>
            <a:r>
              <a:rPr lang="ru-RU" sz="4000" b="1" i="1">
                <a:solidFill>
                  <a:schemeClr val="bg1"/>
                </a:solidFill>
              </a:rPr>
              <a:t>Виды бросков в баскетболе</a:t>
            </a:r>
          </a:p>
        </p:txBody>
      </p:sp>
      <p:sp>
        <p:nvSpPr>
          <p:cNvPr id="16386" name="Прямоугольник 3"/>
          <p:cNvSpPr>
            <a:spLocks noChangeArrowheads="1"/>
          </p:cNvSpPr>
          <p:nvPr/>
        </p:nvSpPr>
        <p:spPr bwMode="auto">
          <a:xfrm>
            <a:off x="857250" y="1285875"/>
            <a:ext cx="5857875" cy="3009900"/>
          </a:xfrm>
          <a:prstGeom prst="rect">
            <a:avLst/>
          </a:prstGeom>
          <a:noFill/>
          <a:ln w="9525">
            <a:noFill/>
            <a:miter lim="800000"/>
            <a:headEnd/>
            <a:tailEnd/>
          </a:ln>
        </p:spPr>
        <p:txBody>
          <a:bodyPr>
            <a:spAutoFit/>
          </a:bodyPr>
          <a:lstStyle/>
          <a:p>
            <a:pPr algn="just">
              <a:spcBef>
                <a:spcPct val="20000"/>
              </a:spcBef>
            </a:pPr>
            <a:r>
              <a:rPr lang="ru-RU">
                <a:latin typeface="Times New Roman" pitchFamily="18" charset="0"/>
              </a:rPr>
              <a:t>  </a:t>
            </a:r>
            <a:r>
              <a:rPr lang="ru-RU" sz="2400">
                <a:solidFill>
                  <a:schemeClr val="bg1"/>
                </a:solidFill>
              </a:rPr>
              <a:t>Броски в баскетболе можно классифицировать по следующим категориям:</a:t>
            </a:r>
          </a:p>
          <a:p>
            <a:pPr algn="just">
              <a:buFont typeface="Wingdings" pitchFamily="2" charset="2"/>
              <a:buChar char="§"/>
            </a:pPr>
            <a:r>
              <a:rPr lang="ru-RU" sz="2400" i="1">
                <a:solidFill>
                  <a:schemeClr val="bg1"/>
                </a:solidFill>
              </a:rPr>
              <a:t>бросок двумя руками и одной рукой;</a:t>
            </a:r>
          </a:p>
          <a:p>
            <a:pPr algn="just">
              <a:buFont typeface="Wingdings" pitchFamily="2" charset="2"/>
              <a:buChar char="§"/>
            </a:pPr>
            <a:r>
              <a:rPr lang="ru-RU" sz="2400" i="1">
                <a:solidFill>
                  <a:schemeClr val="bg1"/>
                </a:solidFill>
              </a:rPr>
              <a:t>бросок от груди;</a:t>
            </a:r>
          </a:p>
          <a:p>
            <a:pPr algn="just">
              <a:buFont typeface="Wingdings" pitchFamily="2" charset="2"/>
              <a:buChar char="§"/>
            </a:pPr>
            <a:r>
              <a:rPr lang="ru-RU" sz="2400" i="1">
                <a:solidFill>
                  <a:schemeClr val="bg1"/>
                </a:solidFill>
              </a:rPr>
              <a:t>бросок  снизу;</a:t>
            </a:r>
          </a:p>
          <a:p>
            <a:pPr algn="just">
              <a:buFont typeface="Wingdings" pitchFamily="2" charset="2"/>
              <a:buChar char="§"/>
            </a:pPr>
            <a:r>
              <a:rPr lang="ru-RU" sz="2400" i="1">
                <a:solidFill>
                  <a:schemeClr val="bg1"/>
                </a:solidFill>
              </a:rPr>
              <a:t>бросок  сверху вниз; </a:t>
            </a:r>
          </a:p>
          <a:p>
            <a:pPr>
              <a:spcBef>
                <a:spcPct val="20000"/>
              </a:spcBef>
            </a:pPr>
            <a:endParaRPr lang="ru-RU">
              <a:latin typeface="Times New Roman" pitchFamily="18" charset="0"/>
            </a:endParaRPr>
          </a:p>
        </p:txBody>
      </p:sp>
      <p:pic>
        <p:nvPicPr>
          <p:cNvPr id="2050" name="Picture 2" descr="C:\Users\Вова\Desktop\Захаров В.Н\картинки\pravilnij-brosok.jpg"/>
          <p:cNvPicPr>
            <a:picLocks noChangeAspect="1" noChangeArrowheads="1"/>
          </p:cNvPicPr>
          <p:nvPr/>
        </p:nvPicPr>
        <p:blipFill>
          <a:blip r:embed="rId2"/>
          <a:srcRect/>
          <a:stretch>
            <a:fillRect/>
          </a:stretch>
        </p:blipFill>
        <p:spPr bwMode="auto">
          <a:xfrm>
            <a:off x="571500" y="4143375"/>
            <a:ext cx="1619250" cy="2428875"/>
          </a:xfrm>
          <a:prstGeom prst="rect">
            <a:avLst/>
          </a:prstGeom>
          <a:noFill/>
          <a:ln w="38100">
            <a:solidFill>
              <a:srgbClr val="C00000"/>
            </a:solidFill>
            <a:miter lim="800000"/>
            <a:headEnd/>
            <a:tailEnd/>
          </a:ln>
        </p:spPr>
      </p:pic>
      <p:pic>
        <p:nvPicPr>
          <p:cNvPr id="2051" name="Picture 3" descr="C:\Users\Вова\Desktop\Захаров В.Н\картинки\med_gallery_181_43194.jpg"/>
          <p:cNvPicPr>
            <a:picLocks noChangeAspect="1" noChangeArrowheads="1"/>
          </p:cNvPicPr>
          <p:nvPr/>
        </p:nvPicPr>
        <p:blipFill>
          <a:blip r:embed="rId3"/>
          <a:srcRect/>
          <a:stretch>
            <a:fillRect/>
          </a:stretch>
        </p:blipFill>
        <p:spPr bwMode="auto">
          <a:xfrm>
            <a:off x="2357438" y="4143375"/>
            <a:ext cx="2286000" cy="2428875"/>
          </a:xfrm>
          <a:prstGeom prst="rect">
            <a:avLst/>
          </a:prstGeom>
          <a:noFill/>
          <a:ln w="38100">
            <a:solidFill>
              <a:srgbClr val="C00000"/>
            </a:solidFill>
            <a:miter lim="800000"/>
            <a:headEnd/>
            <a:tailEnd/>
          </a:ln>
        </p:spPr>
      </p:pic>
      <p:pic>
        <p:nvPicPr>
          <p:cNvPr id="2052" name="Picture 4" descr="C:\Users\Вова\Desktop\Захаров В.Н\картинки\Бросок-одной-рукой.jpg"/>
          <p:cNvPicPr>
            <a:picLocks noChangeAspect="1" noChangeArrowheads="1"/>
          </p:cNvPicPr>
          <p:nvPr/>
        </p:nvPicPr>
        <p:blipFill>
          <a:blip r:embed="rId4"/>
          <a:srcRect/>
          <a:stretch>
            <a:fillRect/>
          </a:stretch>
        </p:blipFill>
        <p:spPr bwMode="auto">
          <a:xfrm>
            <a:off x="4857750" y="4143375"/>
            <a:ext cx="1955800" cy="2428875"/>
          </a:xfrm>
          <a:prstGeom prst="rect">
            <a:avLst/>
          </a:prstGeom>
          <a:noFill/>
          <a:ln w="38100">
            <a:solidFill>
              <a:srgbClr val="C00000"/>
            </a:solidFill>
            <a:miter lim="800000"/>
            <a:headEnd/>
            <a:tailEnd/>
          </a:ln>
        </p:spPr>
      </p:pic>
      <p:pic>
        <p:nvPicPr>
          <p:cNvPr id="2053" name="Picture 5" descr="C:\Users\Вова\Desktop\Захаров В.Н\картинки\Бросок-в-баскетболе.jpg"/>
          <p:cNvPicPr>
            <a:picLocks noChangeAspect="1" noChangeArrowheads="1"/>
          </p:cNvPicPr>
          <p:nvPr/>
        </p:nvPicPr>
        <p:blipFill>
          <a:blip r:embed="rId5"/>
          <a:srcRect/>
          <a:stretch>
            <a:fillRect/>
          </a:stretch>
        </p:blipFill>
        <p:spPr bwMode="auto">
          <a:xfrm>
            <a:off x="7000875" y="4143375"/>
            <a:ext cx="1781175" cy="2428875"/>
          </a:xfrm>
          <a:prstGeom prst="rect">
            <a:avLst/>
          </a:prstGeom>
          <a:noFill/>
          <a:ln w="38100">
            <a:solidFill>
              <a:srgbClr val="C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4)">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wheel(4)">
                                      <p:cBhvr>
                                        <p:cTn id="12" dur="20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wheel(4)">
                                      <p:cBhvr>
                                        <p:cTn id="17" dur="20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053"/>
                                        </p:tgtEl>
                                        <p:attrNameLst>
                                          <p:attrName>style.visibility</p:attrName>
                                        </p:attrNameLst>
                                      </p:cBhvr>
                                      <p:to>
                                        <p:strVal val="visible"/>
                                      </p:to>
                                    </p:set>
                                    <p:animEffect transition="in" filter="wheel(4)">
                                      <p:cBhvr>
                                        <p:cTn id="22"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рямоугольник 1"/>
          <p:cNvSpPr>
            <a:spLocks noChangeArrowheads="1"/>
          </p:cNvSpPr>
          <p:nvPr/>
        </p:nvSpPr>
        <p:spPr bwMode="auto">
          <a:xfrm>
            <a:off x="857250" y="214313"/>
            <a:ext cx="7500938" cy="1600200"/>
          </a:xfrm>
          <a:prstGeom prst="rect">
            <a:avLst/>
          </a:prstGeom>
          <a:noFill/>
          <a:ln w="9525">
            <a:noFill/>
            <a:miter lim="800000"/>
            <a:headEnd/>
            <a:tailEnd/>
          </a:ln>
        </p:spPr>
        <p:txBody>
          <a:bodyPr>
            <a:spAutoFit/>
          </a:bodyPr>
          <a:lstStyle/>
          <a:p>
            <a:pPr algn="ctr"/>
            <a:r>
              <a:rPr lang="ru-RU" sz="4000" b="1" i="1">
                <a:solidFill>
                  <a:schemeClr val="bg1"/>
                </a:solidFill>
              </a:rPr>
              <a:t>Позиция и передвижение игрока</a:t>
            </a:r>
            <a:r>
              <a:rPr lang="ru-RU">
                <a:solidFill>
                  <a:schemeClr val="bg1"/>
                </a:solidFill>
                <a:latin typeface="Times New Roman" pitchFamily="18" charset="0"/>
              </a:rPr>
              <a:t/>
            </a:r>
            <a:br>
              <a:rPr lang="ru-RU">
                <a:solidFill>
                  <a:schemeClr val="bg1"/>
                </a:solidFill>
                <a:latin typeface="Times New Roman" pitchFamily="18" charset="0"/>
              </a:rPr>
            </a:br>
            <a:endParaRPr lang="ru-RU">
              <a:solidFill>
                <a:schemeClr val="bg1"/>
              </a:solidFill>
              <a:latin typeface="Times New Roman" pitchFamily="18" charset="0"/>
            </a:endParaRPr>
          </a:p>
        </p:txBody>
      </p:sp>
      <p:sp>
        <p:nvSpPr>
          <p:cNvPr id="17410" name="Прямоугольник 2"/>
          <p:cNvSpPr>
            <a:spLocks noChangeArrowheads="1"/>
          </p:cNvSpPr>
          <p:nvPr/>
        </p:nvSpPr>
        <p:spPr bwMode="auto">
          <a:xfrm>
            <a:off x="928688" y="2357438"/>
            <a:ext cx="7715250" cy="3046412"/>
          </a:xfrm>
          <a:prstGeom prst="rect">
            <a:avLst/>
          </a:prstGeom>
          <a:noFill/>
          <a:ln w="9525">
            <a:noFill/>
            <a:miter lim="800000"/>
            <a:headEnd/>
            <a:tailEnd/>
          </a:ln>
        </p:spPr>
        <p:txBody>
          <a:bodyPr>
            <a:spAutoFit/>
          </a:bodyPr>
          <a:lstStyle/>
          <a:p>
            <a:pPr algn="just"/>
            <a:r>
              <a:rPr lang="ru-RU" sz="2400" b="1">
                <a:solidFill>
                  <a:schemeClr val="bg1"/>
                </a:solidFill>
              </a:rPr>
              <a:t>характер движения игрока</a:t>
            </a:r>
            <a:r>
              <a:rPr lang="ru-RU" sz="2400">
                <a:solidFill>
                  <a:schemeClr val="bg1"/>
                </a:solidFill>
              </a:rPr>
              <a:t> </a:t>
            </a:r>
          </a:p>
          <a:p>
            <a:pPr algn="just">
              <a:buFont typeface="Wingdings" pitchFamily="2" charset="2"/>
              <a:buChar char="§"/>
            </a:pPr>
            <a:r>
              <a:rPr lang="ru-RU" sz="2400" i="1">
                <a:solidFill>
                  <a:schemeClr val="bg1"/>
                </a:solidFill>
              </a:rPr>
              <a:t>бросок с места</a:t>
            </a:r>
          </a:p>
          <a:p>
            <a:pPr algn="just">
              <a:buFont typeface="Wingdings" pitchFamily="2" charset="2"/>
              <a:buChar char="§"/>
            </a:pPr>
            <a:r>
              <a:rPr lang="ru-RU" sz="2400" i="1">
                <a:solidFill>
                  <a:schemeClr val="bg1"/>
                </a:solidFill>
              </a:rPr>
              <a:t>бросок в движении</a:t>
            </a:r>
          </a:p>
          <a:p>
            <a:pPr algn="just">
              <a:buFont typeface="Wingdings" pitchFamily="2" charset="2"/>
              <a:buChar char="§"/>
            </a:pPr>
            <a:r>
              <a:rPr lang="ru-RU" sz="2400" i="1">
                <a:solidFill>
                  <a:schemeClr val="bg1"/>
                </a:solidFill>
              </a:rPr>
              <a:t>бросок в прыжке</a:t>
            </a:r>
          </a:p>
          <a:p>
            <a:pPr algn="just"/>
            <a:r>
              <a:rPr lang="ru-RU" sz="2400" b="1">
                <a:solidFill>
                  <a:schemeClr val="bg1"/>
                </a:solidFill>
              </a:rPr>
              <a:t>расстояние до кольца</a:t>
            </a:r>
          </a:p>
          <a:p>
            <a:pPr algn="just">
              <a:buFont typeface="Wingdings" pitchFamily="2" charset="2"/>
              <a:buChar char="§"/>
            </a:pPr>
            <a:r>
              <a:rPr lang="ru-RU" sz="2400" i="1">
                <a:solidFill>
                  <a:schemeClr val="bg1"/>
                </a:solidFill>
              </a:rPr>
              <a:t>дальний бросок - трехочковый</a:t>
            </a:r>
          </a:p>
          <a:p>
            <a:pPr algn="just">
              <a:buFont typeface="Wingdings" pitchFamily="2" charset="2"/>
              <a:buChar char="§"/>
            </a:pPr>
            <a:r>
              <a:rPr lang="ru-RU" sz="2400" i="1">
                <a:solidFill>
                  <a:schemeClr val="bg1"/>
                </a:solidFill>
              </a:rPr>
              <a:t>средний бросок</a:t>
            </a:r>
          </a:p>
          <a:p>
            <a:pPr algn="just">
              <a:buFont typeface="Wingdings" pitchFamily="2" charset="2"/>
              <a:buChar char="§"/>
            </a:pPr>
            <a:r>
              <a:rPr lang="ru-RU" sz="2400" i="1">
                <a:solidFill>
                  <a:schemeClr val="bg1"/>
                </a:solidFill>
              </a:rPr>
              <a:t>близкий бросок (из под щита, сверху)</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4"/>
          <p:cNvSpPr>
            <a:spLocks noChangeArrowheads="1"/>
          </p:cNvSpPr>
          <p:nvPr/>
        </p:nvSpPr>
        <p:spPr bwMode="auto">
          <a:xfrm>
            <a:off x="857250" y="214313"/>
            <a:ext cx="7321550" cy="1323975"/>
          </a:xfrm>
          <a:prstGeom prst="rect">
            <a:avLst/>
          </a:prstGeom>
          <a:noFill/>
          <a:ln w="9525">
            <a:noFill/>
            <a:miter lim="800000"/>
            <a:headEnd/>
            <a:tailEnd/>
          </a:ln>
        </p:spPr>
        <p:txBody>
          <a:bodyPr>
            <a:spAutoFit/>
          </a:bodyPr>
          <a:lstStyle/>
          <a:p>
            <a:pPr algn="ctr"/>
            <a:r>
              <a:rPr lang="ru-RU" sz="4000" b="1" i="1">
                <a:solidFill>
                  <a:schemeClr val="bg1"/>
                </a:solidFill>
              </a:rPr>
              <a:t>Бросок одной рукой сверху </a:t>
            </a:r>
          </a:p>
          <a:p>
            <a:pPr algn="ctr"/>
            <a:r>
              <a:rPr lang="ru-RU" sz="4000" b="1" i="1">
                <a:solidFill>
                  <a:schemeClr val="bg1"/>
                </a:solidFill>
              </a:rPr>
              <a:t>в движении</a:t>
            </a:r>
          </a:p>
        </p:txBody>
      </p:sp>
      <p:sp>
        <p:nvSpPr>
          <p:cNvPr id="18434" name="Прямоугольник 5"/>
          <p:cNvSpPr>
            <a:spLocks noChangeArrowheads="1"/>
          </p:cNvSpPr>
          <p:nvPr/>
        </p:nvSpPr>
        <p:spPr bwMode="auto">
          <a:xfrm>
            <a:off x="500063" y="1643063"/>
            <a:ext cx="4572000" cy="4894262"/>
          </a:xfrm>
          <a:prstGeom prst="rect">
            <a:avLst/>
          </a:prstGeom>
          <a:noFill/>
          <a:ln w="9525">
            <a:noFill/>
            <a:miter lim="800000"/>
            <a:headEnd/>
            <a:tailEnd/>
          </a:ln>
        </p:spPr>
        <p:txBody>
          <a:bodyPr>
            <a:spAutoFit/>
          </a:bodyPr>
          <a:lstStyle/>
          <a:p>
            <a:pPr algn="just"/>
            <a:r>
              <a:rPr lang="ru-RU" sz="2400"/>
              <a:t>    </a:t>
            </a:r>
            <a:r>
              <a:rPr lang="ru-RU" sz="2400">
                <a:solidFill>
                  <a:schemeClr val="bg1"/>
                </a:solidFill>
              </a:rPr>
              <a:t>Успех обеспечивается правильной работой ног.</a:t>
            </a:r>
          </a:p>
          <a:p>
            <a:pPr algn="just">
              <a:buFont typeface="Wingdings" pitchFamily="2" charset="2"/>
              <a:buChar char="§"/>
            </a:pPr>
            <a:r>
              <a:rPr lang="ru-RU" sz="2400" i="1">
                <a:solidFill>
                  <a:schemeClr val="bg1"/>
                </a:solidFill>
              </a:rPr>
              <a:t>если приближаешься к корзине с правой стороны, оттолкнуться перед броском левой ногой;</a:t>
            </a:r>
          </a:p>
          <a:p>
            <a:pPr algn="just">
              <a:buFont typeface="Wingdings" pitchFamily="2" charset="2"/>
              <a:buChar char="§"/>
            </a:pPr>
            <a:r>
              <a:rPr lang="ru-RU" sz="2400" i="1">
                <a:solidFill>
                  <a:schemeClr val="bg1"/>
                </a:solidFill>
              </a:rPr>
              <a:t>это позволит сохранить равновесие при броске правой рукой;</a:t>
            </a:r>
          </a:p>
          <a:p>
            <a:pPr algn="just">
              <a:buFont typeface="Wingdings" pitchFamily="2" charset="2"/>
              <a:buChar char="§"/>
            </a:pPr>
            <a:r>
              <a:rPr lang="ru-RU" sz="2400" i="1">
                <a:solidFill>
                  <a:schemeClr val="bg1"/>
                </a:solidFill>
              </a:rPr>
              <a:t>бросок выполняется ближайшей к щиту рукой, чтобы укрыть мяч от соперника.</a:t>
            </a:r>
          </a:p>
        </p:txBody>
      </p:sp>
      <p:pic>
        <p:nvPicPr>
          <p:cNvPr id="18435" name="Picture 3" descr="C:\Users\Вова\Desktop\Захаров В.Н\картинки\Рисунок2.jpg"/>
          <p:cNvPicPr>
            <a:picLocks noChangeAspect="1" noChangeArrowheads="1"/>
          </p:cNvPicPr>
          <p:nvPr/>
        </p:nvPicPr>
        <p:blipFill>
          <a:blip r:embed="rId2"/>
          <a:srcRect/>
          <a:stretch>
            <a:fillRect/>
          </a:stretch>
        </p:blipFill>
        <p:spPr bwMode="auto">
          <a:xfrm>
            <a:off x="6786563" y="928688"/>
            <a:ext cx="1835150" cy="2478087"/>
          </a:xfrm>
          <a:prstGeom prst="rect">
            <a:avLst/>
          </a:prstGeom>
          <a:noFill/>
          <a:ln w="38100">
            <a:solidFill>
              <a:srgbClr val="C00000"/>
            </a:solidFill>
            <a:miter lim="800000"/>
            <a:headEnd/>
            <a:tailEnd/>
          </a:ln>
        </p:spPr>
      </p:pic>
      <p:pic>
        <p:nvPicPr>
          <p:cNvPr id="18436" name="Picture 4" descr="C:\Users\Вова\Desktop\Захаров В.Н\картинки\Рисунок1.jpg"/>
          <p:cNvPicPr>
            <a:picLocks noChangeAspect="1" noChangeArrowheads="1"/>
          </p:cNvPicPr>
          <p:nvPr/>
        </p:nvPicPr>
        <p:blipFill>
          <a:blip r:embed="rId3"/>
          <a:srcRect/>
          <a:stretch>
            <a:fillRect/>
          </a:stretch>
        </p:blipFill>
        <p:spPr bwMode="auto">
          <a:xfrm>
            <a:off x="6786563" y="3500438"/>
            <a:ext cx="1857375" cy="2997200"/>
          </a:xfrm>
          <a:prstGeom prst="rect">
            <a:avLst/>
          </a:prstGeom>
          <a:noFill/>
          <a:ln w="38100">
            <a:solidFill>
              <a:srgbClr val="C00000"/>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3"/>
          <p:cNvSpPr>
            <a:spLocks noChangeArrowheads="1"/>
          </p:cNvSpPr>
          <p:nvPr/>
        </p:nvSpPr>
        <p:spPr bwMode="auto">
          <a:xfrm>
            <a:off x="428625" y="214313"/>
            <a:ext cx="4572000" cy="6370637"/>
          </a:xfrm>
          <a:prstGeom prst="rect">
            <a:avLst/>
          </a:prstGeom>
          <a:noFill/>
          <a:ln w="9525">
            <a:noFill/>
            <a:miter lim="800000"/>
            <a:headEnd/>
            <a:tailEnd/>
          </a:ln>
        </p:spPr>
        <p:txBody>
          <a:bodyPr>
            <a:spAutoFit/>
          </a:bodyPr>
          <a:lstStyle/>
          <a:p>
            <a:pPr algn="just"/>
            <a:r>
              <a:rPr lang="ru-RU" sz="2400" b="1">
                <a:solidFill>
                  <a:srgbClr val="7030A0"/>
                </a:solidFill>
              </a:rPr>
              <a:t>  </a:t>
            </a:r>
            <a:r>
              <a:rPr lang="ru-RU" sz="2400" b="1">
                <a:solidFill>
                  <a:schemeClr val="bg1"/>
                </a:solidFill>
              </a:rPr>
              <a:t>После ведения вблизи от корзины мяч нужно:</a:t>
            </a:r>
          </a:p>
          <a:p>
            <a:pPr algn="just">
              <a:buFont typeface="Wingdings" pitchFamily="2" charset="2"/>
              <a:buChar char="§"/>
            </a:pPr>
            <a:r>
              <a:rPr lang="ru-RU" sz="2400" i="1">
                <a:solidFill>
                  <a:schemeClr val="bg1"/>
                </a:solidFill>
              </a:rPr>
              <a:t>удерживать двумя руками на уровне груди;</a:t>
            </a:r>
          </a:p>
          <a:p>
            <a:pPr algn="just">
              <a:buFont typeface="Wingdings" pitchFamily="2" charset="2"/>
              <a:buChar char="§"/>
            </a:pPr>
            <a:r>
              <a:rPr lang="ru-RU" sz="2400" i="1">
                <a:solidFill>
                  <a:schemeClr val="bg1"/>
                </a:solidFill>
              </a:rPr>
              <a:t>начинать отталкивание и выносить мяч вверх.</a:t>
            </a:r>
          </a:p>
          <a:p>
            <a:pPr algn="just"/>
            <a:endParaRPr lang="ru-RU" sz="2400">
              <a:solidFill>
                <a:schemeClr val="bg1"/>
              </a:solidFill>
            </a:endParaRPr>
          </a:p>
          <a:p>
            <a:pPr algn="just"/>
            <a:r>
              <a:rPr lang="ru-RU" sz="2400" b="1">
                <a:solidFill>
                  <a:schemeClr val="bg1"/>
                </a:solidFill>
              </a:rPr>
              <a:t>  При выносе мяча вверх его следует:</a:t>
            </a:r>
          </a:p>
          <a:p>
            <a:pPr algn="just">
              <a:buFont typeface="Wingdings" pitchFamily="2" charset="2"/>
              <a:buChar char="§"/>
            </a:pPr>
            <a:r>
              <a:rPr lang="ru-RU" sz="2400" i="1">
                <a:solidFill>
                  <a:schemeClr val="bg1"/>
                </a:solidFill>
              </a:rPr>
              <a:t>удерживать двумя руками почти до самого момента броска;</a:t>
            </a:r>
          </a:p>
          <a:p>
            <a:pPr algn="just">
              <a:buFont typeface="Wingdings" pitchFamily="2" charset="2"/>
              <a:buChar char="§"/>
            </a:pPr>
            <a:r>
              <a:rPr lang="ru-RU" sz="2400" i="1">
                <a:solidFill>
                  <a:schemeClr val="bg1"/>
                </a:solidFill>
              </a:rPr>
              <a:t>как обе руки будут выпрямлены, правой рукой толкаем мяч вверх, направляя его в щит 30см. над корзиной</a:t>
            </a:r>
            <a:r>
              <a:rPr lang="ru-RU" sz="2400" i="1">
                <a:solidFill>
                  <a:srgbClr val="7030A0"/>
                </a:solidFill>
              </a:rPr>
              <a:t>.</a:t>
            </a:r>
          </a:p>
        </p:txBody>
      </p:sp>
      <p:pic>
        <p:nvPicPr>
          <p:cNvPr id="19458" name="Picture 2" descr="C:\Users\Вова\Desktop\Захаров В.Н\картинки\Рисунок3.jpg"/>
          <p:cNvPicPr>
            <a:picLocks noChangeAspect="1" noChangeArrowheads="1"/>
          </p:cNvPicPr>
          <p:nvPr/>
        </p:nvPicPr>
        <p:blipFill>
          <a:blip r:embed="rId2"/>
          <a:srcRect/>
          <a:stretch>
            <a:fillRect/>
          </a:stretch>
        </p:blipFill>
        <p:spPr bwMode="auto">
          <a:xfrm>
            <a:off x="6715125" y="214313"/>
            <a:ext cx="1857375" cy="2771775"/>
          </a:xfrm>
          <a:prstGeom prst="rect">
            <a:avLst/>
          </a:prstGeom>
          <a:noFill/>
          <a:ln w="38100">
            <a:solidFill>
              <a:srgbClr val="C00000"/>
            </a:solidFill>
            <a:miter lim="800000"/>
            <a:headEnd/>
            <a:tailEnd/>
          </a:ln>
        </p:spPr>
      </p:pic>
      <p:pic>
        <p:nvPicPr>
          <p:cNvPr id="19459" name="Picture 3" descr="C:\Users\Вова\Desktop\Захаров В.Н\картинки\basketball-brosok.jpg"/>
          <p:cNvPicPr>
            <a:picLocks noChangeAspect="1" noChangeArrowheads="1"/>
          </p:cNvPicPr>
          <p:nvPr/>
        </p:nvPicPr>
        <p:blipFill>
          <a:blip r:embed="rId3"/>
          <a:srcRect/>
          <a:stretch>
            <a:fillRect/>
          </a:stretch>
        </p:blipFill>
        <p:spPr bwMode="auto">
          <a:xfrm>
            <a:off x="6715125" y="3429000"/>
            <a:ext cx="1812925" cy="2400300"/>
          </a:xfrm>
          <a:prstGeom prst="rect">
            <a:avLst/>
          </a:prstGeom>
          <a:noFill/>
          <a:ln w="38100">
            <a:solidFill>
              <a:srgbClr val="C00000"/>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3"/>
          <p:cNvSpPr>
            <a:spLocks noChangeArrowheads="1"/>
          </p:cNvSpPr>
          <p:nvPr/>
        </p:nvSpPr>
        <p:spPr bwMode="auto">
          <a:xfrm>
            <a:off x="500063" y="214313"/>
            <a:ext cx="8351837" cy="708025"/>
          </a:xfrm>
          <a:prstGeom prst="rect">
            <a:avLst/>
          </a:prstGeom>
          <a:noFill/>
          <a:ln w="9525">
            <a:noFill/>
            <a:miter lim="800000"/>
            <a:headEnd/>
            <a:tailEnd/>
          </a:ln>
        </p:spPr>
        <p:txBody>
          <a:bodyPr wrap="none">
            <a:spAutoFit/>
          </a:bodyPr>
          <a:lstStyle/>
          <a:p>
            <a:pPr algn="ctr"/>
            <a:r>
              <a:rPr lang="ru-RU" sz="4000" b="1" i="1">
                <a:solidFill>
                  <a:schemeClr val="bg1"/>
                </a:solidFill>
              </a:rPr>
              <a:t>Бросок одной рукой от головы</a:t>
            </a:r>
          </a:p>
        </p:txBody>
      </p:sp>
      <p:sp>
        <p:nvSpPr>
          <p:cNvPr id="20482" name="Прямоугольник 4"/>
          <p:cNvSpPr>
            <a:spLocks noChangeArrowheads="1"/>
          </p:cNvSpPr>
          <p:nvPr/>
        </p:nvSpPr>
        <p:spPr bwMode="auto">
          <a:xfrm>
            <a:off x="357188" y="928688"/>
            <a:ext cx="6072187" cy="5632450"/>
          </a:xfrm>
          <a:prstGeom prst="rect">
            <a:avLst/>
          </a:prstGeom>
          <a:noFill/>
          <a:ln w="9525">
            <a:noFill/>
            <a:miter lim="800000"/>
            <a:headEnd/>
            <a:tailEnd/>
          </a:ln>
        </p:spPr>
        <p:txBody>
          <a:bodyPr>
            <a:spAutoFit/>
          </a:bodyPr>
          <a:lstStyle/>
          <a:p>
            <a:pPr algn="just"/>
            <a:r>
              <a:rPr lang="ru-RU">
                <a:latin typeface="Times New Roman" pitchFamily="18" charset="0"/>
              </a:rPr>
              <a:t>  </a:t>
            </a:r>
            <a:r>
              <a:rPr lang="ru-RU" sz="2400">
                <a:solidFill>
                  <a:schemeClr val="bg1"/>
                </a:solidFill>
              </a:rPr>
              <a:t>Бросок применяется для поражения корзины с линии штрафного броска.</a:t>
            </a:r>
          </a:p>
          <a:p>
            <a:pPr algn="just"/>
            <a:r>
              <a:rPr lang="ru-RU" sz="2400" b="1">
                <a:solidFill>
                  <a:schemeClr val="bg1"/>
                </a:solidFill>
              </a:rPr>
              <a:t>  Баскетболист принимает стойку:</a:t>
            </a:r>
          </a:p>
          <a:p>
            <a:pPr algn="just">
              <a:buFont typeface="Wingdings" pitchFamily="2" charset="2"/>
              <a:buChar char="§"/>
            </a:pPr>
            <a:r>
              <a:rPr lang="ru-RU" sz="2400" i="1">
                <a:solidFill>
                  <a:schemeClr val="bg1"/>
                </a:solidFill>
              </a:rPr>
              <a:t>Одноименная с бросающей рукой нога находится впереди;</a:t>
            </a:r>
          </a:p>
          <a:p>
            <a:pPr algn="just">
              <a:buFont typeface="Wingdings" pitchFamily="2" charset="2"/>
              <a:buChar char="§"/>
            </a:pPr>
            <a:r>
              <a:rPr lang="ru-RU" sz="2400" i="1">
                <a:solidFill>
                  <a:schemeClr val="bg1"/>
                </a:solidFill>
              </a:rPr>
              <a:t>Другая нога на полстопы назад;</a:t>
            </a:r>
          </a:p>
          <a:p>
            <a:pPr algn="just">
              <a:buFont typeface="Wingdings" pitchFamily="2" charset="2"/>
              <a:buChar char="§"/>
            </a:pPr>
            <a:r>
              <a:rPr lang="ru-RU" sz="2400" i="1">
                <a:solidFill>
                  <a:schemeClr val="bg1"/>
                </a:solidFill>
              </a:rPr>
              <a:t>Мяч удерживается двумя руками у плеча бросающей руки(кистью со стороны задней поверхности мяча).</a:t>
            </a:r>
          </a:p>
          <a:p>
            <a:pPr algn="just"/>
            <a:r>
              <a:rPr lang="ru-RU" sz="2400" b="1">
                <a:solidFill>
                  <a:schemeClr val="bg1"/>
                </a:solidFill>
              </a:rPr>
              <a:t>  Подготовительная фаза:</a:t>
            </a:r>
          </a:p>
          <a:p>
            <a:pPr algn="just">
              <a:buFont typeface="Wingdings" pitchFamily="2" charset="2"/>
              <a:buChar char="§"/>
            </a:pPr>
            <a:r>
              <a:rPr lang="ru-RU" sz="2400" i="1">
                <a:solidFill>
                  <a:schemeClr val="bg1"/>
                </a:solidFill>
              </a:rPr>
              <a:t>Начинается одновременным сгибанием в коленных суставах и вынос  мяча к голове;</a:t>
            </a:r>
          </a:p>
          <a:p>
            <a:pPr algn="just">
              <a:buFont typeface="Wingdings" pitchFamily="2" charset="2"/>
              <a:buChar char="§"/>
            </a:pPr>
            <a:r>
              <a:rPr lang="ru-RU" sz="2400" i="1">
                <a:solidFill>
                  <a:schemeClr val="bg1"/>
                </a:solidFill>
              </a:rPr>
              <a:t>Взгляд концентрируется на верхней, ближней к игроку точке дуги кольца</a:t>
            </a:r>
            <a:r>
              <a:rPr lang="ru-RU" sz="2400">
                <a:solidFill>
                  <a:srgbClr val="7030A0"/>
                </a:solidFill>
              </a:rPr>
              <a:t>.</a:t>
            </a:r>
          </a:p>
        </p:txBody>
      </p:sp>
      <p:pic>
        <p:nvPicPr>
          <p:cNvPr id="20483" name="Picture 2" descr="C:\Users\Вова\Desktop\Захаров В.Н\картинки\Рисунок4.png"/>
          <p:cNvPicPr>
            <a:picLocks noChangeAspect="1" noChangeArrowheads="1"/>
          </p:cNvPicPr>
          <p:nvPr/>
        </p:nvPicPr>
        <p:blipFill>
          <a:blip r:embed="rId2"/>
          <a:srcRect/>
          <a:stretch>
            <a:fillRect/>
          </a:stretch>
        </p:blipFill>
        <p:spPr bwMode="auto">
          <a:xfrm>
            <a:off x="6715125" y="857250"/>
            <a:ext cx="1763713" cy="2684463"/>
          </a:xfrm>
          <a:prstGeom prst="rect">
            <a:avLst/>
          </a:prstGeom>
          <a:noFill/>
          <a:ln w="38100">
            <a:solidFill>
              <a:srgbClr val="C00000"/>
            </a:solidFill>
            <a:miter lim="800000"/>
            <a:headEnd/>
            <a:tailEnd/>
          </a:ln>
        </p:spPr>
      </p:pic>
      <p:pic>
        <p:nvPicPr>
          <p:cNvPr id="20484" name="Picture 3" descr="C:\Users\Вова\Desktop\Захаров В.Н\картинки\Рисунок5.png"/>
          <p:cNvPicPr>
            <a:picLocks noChangeAspect="1" noChangeArrowheads="1"/>
          </p:cNvPicPr>
          <p:nvPr/>
        </p:nvPicPr>
        <p:blipFill>
          <a:blip r:embed="rId3"/>
          <a:srcRect/>
          <a:stretch>
            <a:fillRect/>
          </a:stretch>
        </p:blipFill>
        <p:spPr bwMode="auto">
          <a:xfrm>
            <a:off x="6715125" y="3786188"/>
            <a:ext cx="1785938" cy="2698750"/>
          </a:xfrm>
          <a:prstGeom prst="rect">
            <a:avLst/>
          </a:prstGeom>
          <a:noFill/>
          <a:ln w="38100">
            <a:solidFill>
              <a:srgbClr val="C00000"/>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3"/>
          <p:cNvSpPr>
            <a:spLocks noChangeArrowheads="1"/>
          </p:cNvSpPr>
          <p:nvPr/>
        </p:nvSpPr>
        <p:spPr bwMode="auto">
          <a:xfrm>
            <a:off x="214313" y="142875"/>
            <a:ext cx="6143625" cy="6370638"/>
          </a:xfrm>
          <a:prstGeom prst="rect">
            <a:avLst/>
          </a:prstGeom>
          <a:noFill/>
          <a:ln w="9525">
            <a:noFill/>
            <a:miter lim="800000"/>
            <a:headEnd/>
            <a:tailEnd/>
          </a:ln>
        </p:spPr>
        <p:txBody>
          <a:bodyPr>
            <a:spAutoFit/>
          </a:bodyPr>
          <a:lstStyle/>
          <a:p>
            <a:pPr algn="just"/>
            <a:r>
              <a:rPr lang="ru-RU" sz="2000" b="1">
                <a:solidFill>
                  <a:srgbClr val="7030A0"/>
                </a:solidFill>
              </a:rPr>
              <a:t>  </a:t>
            </a:r>
            <a:r>
              <a:rPr lang="ru-RU" sz="2400" b="1">
                <a:solidFill>
                  <a:schemeClr val="bg1"/>
                </a:solidFill>
              </a:rPr>
              <a:t>В основной фазе бросковое движение заканчивается:</a:t>
            </a:r>
          </a:p>
          <a:p>
            <a:pPr algn="just">
              <a:buFont typeface="Wingdings" pitchFamily="2" charset="2"/>
              <a:buChar char="§"/>
            </a:pPr>
            <a:r>
              <a:rPr lang="ru-RU" sz="2400" i="1">
                <a:solidFill>
                  <a:schemeClr val="bg1"/>
                </a:solidFill>
              </a:rPr>
              <a:t>Активным сгибанием вперед кисти;</a:t>
            </a:r>
          </a:p>
          <a:p>
            <a:pPr algn="just">
              <a:buFont typeface="Wingdings" pitchFamily="2" charset="2"/>
              <a:buChar char="§"/>
            </a:pPr>
            <a:r>
              <a:rPr lang="ru-RU" sz="2400" i="1">
                <a:solidFill>
                  <a:schemeClr val="bg1"/>
                </a:solidFill>
              </a:rPr>
              <a:t>Выпуск мяча осуществляется при полном выпрямлении ног и бросающей руки;</a:t>
            </a:r>
          </a:p>
          <a:p>
            <a:pPr algn="just">
              <a:buFont typeface="Wingdings" pitchFamily="2" charset="2"/>
              <a:buChar char="§"/>
            </a:pPr>
            <a:r>
              <a:rPr lang="ru-RU" sz="2400" i="1">
                <a:solidFill>
                  <a:schemeClr val="bg1"/>
                </a:solidFill>
              </a:rPr>
              <a:t>Направляющее движение мячу задается указательным пальцем, усилием на нижнюю часть (придает обратное вращательное движение).</a:t>
            </a:r>
          </a:p>
          <a:p>
            <a:pPr algn="just"/>
            <a:r>
              <a:rPr lang="ru-RU" sz="2400" b="1">
                <a:solidFill>
                  <a:schemeClr val="bg1"/>
                </a:solidFill>
              </a:rPr>
              <a:t>  В завершающей фазе выполнения приема:</a:t>
            </a:r>
          </a:p>
          <a:p>
            <a:pPr algn="just">
              <a:buFont typeface="Wingdings" pitchFamily="2" charset="2"/>
              <a:buChar char="§"/>
            </a:pPr>
            <a:r>
              <a:rPr lang="ru-RU" sz="2400" i="1">
                <a:solidFill>
                  <a:schemeClr val="bg1"/>
                </a:solidFill>
              </a:rPr>
              <a:t>Бросающая рука сопровождает полет мяча к корзине;</a:t>
            </a:r>
          </a:p>
          <a:p>
            <a:pPr algn="just">
              <a:buFont typeface="Wingdings" pitchFamily="2" charset="2"/>
              <a:buChar char="§"/>
            </a:pPr>
            <a:r>
              <a:rPr lang="ru-RU" sz="2400" i="1">
                <a:solidFill>
                  <a:schemeClr val="bg1"/>
                </a:solidFill>
              </a:rPr>
              <a:t>Игрок «тянется» за мячом, поднимаясь на носки, а затем приходит в стойку готовности.</a:t>
            </a:r>
          </a:p>
        </p:txBody>
      </p:sp>
      <p:pic>
        <p:nvPicPr>
          <p:cNvPr id="21506" name="Picture 2" descr="C:\Users\Вова\Desktop\Захаров В.Н\картинки\Рисунок6.png"/>
          <p:cNvPicPr>
            <a:picLocks noChangeAspect="1" noChangeArrowheads="1"/>
          </p:cNvPicPr>
          <p:nvPr/>
        </p:nvPicPr>
        <p:blipFill>
          <a:blip r:embed="rId2"/>
          <a:srcRect/>
          <a:stretch>
            <a:fillRect/>
          </a:stretch>
        </p:blipFill>
        <p:spPr bwMode="auto">
          <a:xfrm>
            <a:off x="6786563" y="285750"/>
            <a:ext cx="1857375" cy="2835275"/>
          </a:xfrm>
          <a:prstGeom prst="rect">
            <a:avLst/>
          </a:prstGeom>
          <a:noFill/>
          <a:ln w="38100">
            <a:solidFill>
              <a:srgbClr val="C00000"/>
            </a:solidFill>
            <a:miter lim="800000"/>
            <a:headEnd/>
            <a:tailEnd/>
          </a:ln>
        </p:spPr>
      </p:pic>
      <p:pic>
        <p:nvPicPr>
          <p:cNvPr id="21507" name="Picture 3" descr="C:\Users\Вова\Desktop\Захаров В.Н\картинки\Рисунок7.png"/>
          <p:cNvPicPr>
            <a:picLocks noChangeAspect="1" noChangeArrowheads="1"/>
          </p:cNvPicPr>
          <p:nvPr/>
        </p:nvPicPr>
        <p:blipFill>
          <a:blip r:embed="rId3"/>
          <a:srcRect/>
          <a:stretch>
            <a:fillRect/>
          </a:stretch>
        </p:blipFill>
        <p:spPr bwMode="auto">
          <a:xfrm>
            <a:off x="6786563" y="3571875"/>
            <a:ext cx="1887537" cy="2857500"/>
          </a:xfrm>
          <a:prstGeom prst="rect">
            <a:avLst/>
          </a:prstGeom>
          <a:noFill/>
          <a:ln w="38100">
            <a:solidFill>
              <a:srgbClr val="C00000"/>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ru-RU" smtClean="0">
                <a:ln>
                  <a:noFill/>
                </a:ln>
                <a:solidFill>
                  <a:schemeClr val="tx1"/>
                </a:solidFill>
                <a:effectLst/>
              </a:rPr>
              <a:t>Обучение ловле мяча</a:t>
            </a:r>
          </a:p>
        </p:txBody>
      </p:sp>
      <p:sp>
        <p:nvSpPr>
          <p:cNvPr id="22530" name="Rectangle 3"/>
          <p:cNvSpPr>
            <a:spLocks noGrp="1"/>
          </p:cNvSpPr>
          <p:nvPr>
            <p:ph type="body" idx="1"/>
          </p:nvPr>
        </p:nvSpPr>
        <p:spPr/>
        <p:txBody>
          <a:bodyPr/>
          <a:lstStyle/>
          <a:p>
            <a:pPr eaLnBrk="1" hangingPunct="1">
              <a:lnSpc>
                <a:spcPct val="80000"/>
              </a:lnSpc>
            </a:pPr>
            <a:r>
              <a:rPr lang="ru-RU" sz="1400" smtClean="0"/>
              <a:t>1.  Объяснение и показ.</a:t>
            </a:r>
          </a:p>
          <a:p>
            <a:pPr eaLnBrk="1" hangingPunct="1">
              <a:lnSpc>
                <a:spcPct val="80000"/>
              </a:lnSpc>
            </a:pPr>
            <a:r>
              <a:rPr lang="ru-RU" sz="1400" smtClean="0"/>
              <a:t>2.  Имитация приема перекладыванием мяча из рук одного за­нимающегося в руки другого.</a:t>
            </a:r>
          </a:p>
          <a:p>
            <a:pPr eaLnBrk="1" hangingPunct="1">
              <a:lnSpc>
                <a:spcPct val="80000"/>
              </a:lnSpc>
            </a:pPr>
            <a:r>
              <a:rPr lang="ru-RU" sz="1400" smtClean="0"/>
              <a:t>3.  Индивидуальные упражнения:</a:t>
            </a:r>
          </a:p>
          <a:p>
            <a:pPr eaLnBrk="1" hangingPunct="1">
              <a:lnSpc>
                <a:spcPct val="80000"/>
              </a:lnSpc>
            </a:pPr>
            <a:r>
              <a:rPr lang="ru-RU" sz="1400" smtClean="0"/>
              <a:t>а) ловля мяча, подброшенного вверх над собой: на месте и</a:t>
            </a:r>
            <a:r>
              <a:rPr lang="ru-RU" sz="1400" b="1" smtClean="0"/>
              <a:t> в </a:t>
            </a:r>
            <a:r>
              <a:rPr lang="ru-RU" sz="1400" smtClean="0"/>
              <a:t>прыжке;</a:t>
            </a:r>
          </a:p>
          <a:p>
            <a:pPr eaLnBrk="1" hangingPunct="1">
              <a:lnSpc>
                <a:spcPct val="80000"/>
              </a:lnSpc>
            </a:pPr>
            <a:r>
              <a:rPr lang="ru-RU" sz="1400" smtClean="0"/>
              <a:t>б) то же, но поймать мяч после его отскока от пола, изменяя момент обхвата мяча: на уровне пояса, колен или пола;</a:t>
            </a:r>
          </a:p>
          <a:p>
            <a:pPr eaLnBrk="1" hangingPunct="1">
              <a:lnSpc>
                <a:spcPct val="80000"/>
              </a:lnSpc>
            </a:pPr>
            <a:r>
              <a:rPr lang="ru-RU" sz="1400" smtClean="0"/>
              <a:t>в)  то же, что в упр.</a:t>
            </a:r>
            <a:r>
              <a:rPr lang="ru-RU" sz="1400" i="1" smtClean="0"/>
              <a:t> а,</a:t>
            </a:r>
            <a:r>
              <a:rPr lang="ru-RU" sz="1400" smtClean="0"/>
              <a:t> но в различных и. п.: стоя на коленях, сидя, лежа и т.п;</a:t>
            </a:r>
          </a:p>
          <a:p>
            <a:pPr eaLnBrk="1" hangingPunct="1">
              <a:lnSpc>
                <a:spcPct val="80000"/>
              </a:lnSpc>
            </a:pPr>
            <a:r>
              <a:rPr lang="ru-RU" sz="1400" smtClean="0"/>
              <a:t>г)  ловля мяча, брошенного в стену на различной высоте после его отскока;</a:t>
            </a:r>
          </a:p>
          <a:p>
            <a:pPr eaLnBrk="1" hangingPunct="1">
              <a:lnSpc>
                <a:spcPct val="80000"/>
              </a:lnSpc>
            </a:pPr>
            <a:r>
              <a:rPr lang="ru-RU" sz="1400" smtClean="0"/>
              <a:t>д)   то же, что в упр.</a:t>
            </a:r>
            <a:r>
              <a:rPr lang="ru-RU" sz="1400" i="1" smtClean="0"/>
              <a:t> а, б, г,</a:t>
            </a:r>
            <a:r>
              <a:rPr lang="ru-RU" sz="1400" smtClean="0"/>
              <a:t> но в сочетании с различными двигательными действиями после выпуска мяча, например: при сесть—встать, повернуться на 90 — 360° прыжком, кувырок впе ред или назад и т. п.</a:t>
            </a:r>
          </a:p>
          <a:p>
            <a:pPr eaLnBrk="1" hangingPunct="1">
              <a:lnSpc>
                <a:spcPct val="80000"/>
              </a:lnSpc>
            </a:pPr>
            <a:r>
              <a:rPr lang="ru-RU" sz="1400" smtClean="0"/>
              <a:t>4.  Упражнения ловли мяча, посланного партнером:</a:t>
            </a:r>
          </a:p>
          <a:p>
            <a:pPr eaLnBrk="1" hangingPunct="1">
              <a:lnSpc>
                <a:spcPct val="80000"/>
              </a:lnSpc>
            </a:pPr>
            <a:r>
              <a:rPr lang="ru-RU" sz="1400" smtClean="0"/>
              <a:t>-    ловля мяча, посланного партнером навстречу по навесной траектории в заранее поставленные кисти;</a:t>
            </a:r>
          </a:p>
          <a:p>
            <a:pPr eaLnBrk="1" hangingPunct="1">
              <a:lnSpc>
                <a:spcPct val="80000"/>
              </a:lnSpc>
            </a:pPr>
            <a:r>
              <a:rPr lang="ru-RU" sz="1400" smtClean="0"/>
              <a:t>-    то же, но партнер набрасывает мяч, изменяя высоту его по­лета: над головой, на уровне головы, груди, пояса и т.д.;</a:t>
            </a:r>
          </a:p>
          <a:p>
            <a:pPr eaLnBrk="1" hangingPunct="1">
              <a:lnSpc>
                <a:spcPct val="80000"/>
              </a:lnSpc>
            </a:pPr>
            <a:r>
              <a:rPr lang="ru-RU" sz="1400" smtClean="0"/>
              <a:t>-    то же, но ловлю осуществлять с шагом навстречу мячу;</a:t>
            </a:r>
          </a:p>
          <a:p>
            <a:pPr eaLnBrk="1" hangingPunct="1">
              <a:lnSpc>
                <a:spcPct val="80000"/>
              </a:lnSpc>
            </a:pPr>
            <a:r>
              <a:rPr lang="ru-RU" sz="1400" smtClean="0"/>
              <a:t>-    ловля катящегося от партнера мяча;</a:t>
            </a:r>
          </a:p>
          <a:p>
            <a:pPr eaLnBrk="1" hangingPunct="1">
              <a:lnSpc>
                <a:spcPct val="80000"/>
              </a:lnSpc>
            </a:pPr>
            <a:r>
              <a:rPr lang="ru-RU" sz="1400" smtClean="0"/>
              <a:t>-    ловля мяча, летящего сбоку и поступающего сзади-сбоку.</a:t>
            </a:r>
            <a:endParaRPr lang="ru-RU" sz="1400" b="1" smtClean="0"/>
          </a:p>
          <a:p>
            <a:pPr eaLnBrk="1" hangingPunct="1">
              <a:lnSpc>
                <a:spcPct val="80000"/>
              </a:lnSpc>
            </a:pPr>
            <a:r>
              <a:rPr lang="ru-RU" sz="1400" b="1" smtClean="0"/>
              <a:t>5. </a:t>
            </a:r>
            <a:r>
              <a:rPr lang="ru-RU" sz="1400" smtClean="0"/>
              <a:t>Выполнение разновидностей ловли мяча, посланного партне­ром, после предшествующего передвижения игрока и остановки.</a:t>
            </a:r>
            <a:endParaRPr lang="ru-RU" sz="1400" b="1" smtClean="0"/>
          </a:p>
          <a:p>
            <a:pPr eaLnBrk="1" hangingPunct="1">
              <a:lnSpc>
                <a:spcPct val="80000"/>
              </a:lnSpc>
            </a:pPr>
            <a:r>
              <a:rPr lang="ru-RU" sz="1400" b="1" smtClean="0"/>
              <a:t>6. </a:t>
            </a:r>
            <a:r>
              <a:rPr lang="ru-RU" sz="1400" smtClean="0"/>
              <a:t>Ловля мяча на месте с вышагиванием в условиях пассивного сопротивления условного защитника.</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166</TotalTime>
  <Words>604</Words>
  <Application>Microsoft Office PowerPoint</Application>
  <PresentationFormat>Экран (4:3)</PresentationFormat>
  <Paragraphs>73</Paragraphs>
  <Slides>10</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2</vt:i4>
      </vt:variant>
      <vt:variant>
        <vt:lpstr>Заголовки слайдов</vt:lpstr>
      </vt:variant>
      <vt:variant>
        <vt:i4>10</vt:i4>
      </vt:variant>
    </vt:vector>
  </HeadingPairs>
  <TitlesOfParts>
    <vt:vector size="18" baseType="lpstr">
      <vt:lpstr>Arial</vt:lpstr>
      <vt:lpstr>Times New Roman</vt:lpstr>
      <vt:lpstr>Wingdings 2</vt:lpstr>
      <vt:lpstr>Wingdings</vt:lpstr>
      <vt:lpstr>Wingdings 3</vt:lpstr>
      <vt:lpstr>Calibri</vt:lpstr>
      <vt:lpstr>Апекс</vt: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Вова</dc:creator>
  <cp:lastModifiedBy>Олеся</cp:lastModifiedBy>
  <cp:revision>51</cp:revision>
  <dcterms:created xsi:type="dcterms:W3CDTF">2013-03-03T16:52:25Z</dcterms:created>
  <dcterms:modified xsi:type="dcterms:W3CDTF">2019-11-29T11:10:00Z</dcterms:modified>
</cp:coreProperties>
</file>