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3" r:id="rId10"/>
    <p:sldId id="264" r:id="rId11"/>
    <p:sldId id="266" r:id="rId12"/>
    <p:sldId id="269" r:id="rId13"/>
    <p:sldId id="267" r:id="rId14"/>
    <p:sldId id="268" r:id="rId15"/>
    <p:sldId id="271" r:id="rId16"/>
    <p:sldId id="272" r:id="rId17"/>
    <p:sldId id="275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9AEDFD-D00F-4BF3-A08D-8E9AC410C1C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59BFCF-A669-4F38-9906-1158F7051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748464" y="6237306"/>
            <a:ext cx="288032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Бережно относись к школьному и другому общественному имуществу, к своим вещам , вещам товарищей.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Валюшка\Рабочий стол\2016\2356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01206"/>
            <a:ext cx="2843750" cy="375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Валюшка\Рабочий стол\2016\big_025-mifov-rak-grudi_030913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05064"/>
            <a:ext cx="9036496" cy="28529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1. Как должен вести себя школьник по отношению к школьному имуществу?</a:t>
            </a:r>
          </a:p>
          <a:p>
            <a:pPr>
              <a:buNone/>
            </a:pPr>
            <a:r>
              <a:rPr lang="ru-RU" b="1" dirty="0" smtClean="0"/>
              <a:t>Ответ:</a:t>
            </a:r>
            <a:br>
              <a:rPr lang="ru-RU" b="1" dirty="0" smtClean="0"/>
            </a:br>
            <a:r>
              <a:rPr lang="ru-RU" dirty="0" smtClean="0"/>
              <a:t> Бережно.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2. От кого зависит состояние школьных кабинетов, пособий?</a:t>
            </a:r>
          </a:p>
          <a:p>
            <a:pPr>
              <a:buNone/>
            </a:pPr>
            <a:r>
              <a:rPr lang="ru-RU" b="1" dirty="0" smtClean="0"/>
              <a:t>Ответ: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От школьников.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3. Прав ли автор, утверждая, что порча школьного имущества является воровством? Поясните свой ответ.</a:t>
            </a:r>
          </a:p>
          <a:p>
            <a:pPr>
              <a:buNone/>
            </a:pPr>
            <a:r>
              <a:rPr lang="ru-RU" b="1" dirty="0" smtClean="0"/>
              <a:t>Ответ: 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Прав. Порча школьного имущества – это то же самое, как если бы ты присвоил себе деньги, которые не собираешься отдавать.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4. Как можно сберечь школьное имущество?</a:t>
            </a:r>
          </a:p>
          <a:p>
            <a:pPr>
              <a:buNone/>
            </a:pPr>
            <a:r>
              <a:rPr lang="ru-RU" b="1" dirty="0" smtClean="0"/>
              <a:t>Ответ:</a:t>
            </a:r>
            <a:br>
              <a:rPr lang="ru-RU" b="1" dirty="0" smtClean="0"/>
            </a:br>
            <a:r>
              <a:rPr lang="ru-RU" dirty="0" smtClean="0"/>
              <a:t> Не портить: не царапать, не рисовать, не пачкать, не ломать, а если испачкали, помыть. Сломанные вещи надо починить, отремонтировать.</a:t>
            </a:r>
          </a:p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764704"/>
            <a:ext cx="1008112" cy="2160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11560" y="1556792"/>
            <a:ext cx="1728192" cy="2160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11560" y="2564904"/>
            <a:ext cx="8208912" cy="432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11560" y="3645024"/>
            <a:ext cx="8280920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Оказывается, по учебнику можно узнать о его хозяине или хозяйке.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5400600" cy="5149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Дают вам учебники в школах бесплатно,</a:t>
            </a:r>
          </a:p>
          <a:p>
            <a:pPr>
              <a:buNone/>
            </a:pPr>
            <a:r>
              <a:rPr lang="ru-RU" dirty="0" smtClean="0"/>
              <a:t>И это, конечно же, очень приятно.</a:t>
            </a:r>
          </a:p>
          <a:p>
            <a:pPr>
              <a:buNone/>
            </a:pPr>
            <a:r>
              <a:rPr lang="ru-RU" dirty="0" smtClean="0"/>
              <a:t>Но в этой приятности что неприятно:</a:t>
            </a:r>
          </a:p>
          <a:p>
            <a:pPr>
              <a:buNone/>
            </a:pPr>
            <a:r>
              <a:rPr lang="ru-RU" dirty="0" smtClean="0"/>
              <a:t>Весною учебник сдается обратно...</a:t>
            </a:r>
          </a:p>
          <a:p>
            <a:pPr>
              <a:buNone/>
            </a:pPr>
            <a:r>
              <a:rPr lang="ru-RU" dirty="0" smtClean="0"/>
              <a:t>А если ты, скажем, не очень опрятна</a:t>
            </a:r>
          </a:p>
          <a:p>
            <a:pPr>
              <a:buNone/>
            </a:pPr>
            <a:r>
              <a:rPr lang="ru-RU" dirty="0" smtClean="0"/>
              <a:t>И там, на страницах какие-то пятна?</a:t>
            </a:r>
          </a:p>
          <a:p>
            <a:pPr>
              <a:buNone/>
            </a:pPr>
            <a:r>
              <a:rPr lang="ru-RU" dirty="0" smtClean="0"/>
              <a:t>Чернилами синими залит портрет...</a:t>
            </a:r>
          </a:p>
          <a:p>
            <a:pPr>
              <a:buNone/>
            </a:pPr>
            <a:r>
              <a:rPr lang="ru-RU" dirty="0" smtClean="0"/>
              <a:t>В тарелку учебник свалился случайно...</a:t>
            </a:r>
          </a:p>
          <a:p>
            <a:pPr>
              <a:buNone/>
            </a:pPr>
            <a:r>
              <a:rPr lang="ru-RU" dirty="0" smtClean="0"/>
              <a:t>Грязнуля?</a:t>
            </a:r>
          </a:p>
          <a:p>
            <a:pPr>
              <a:buNone/>
            </a:pPr>
            <a:r>
              <a:rPr lang="ru-RU" dirty="0" smtClean="0"/>
              <a:t>Но это твой личный секрет!</a:t>
            </a:r>
          </a:p>
          <a:p>
            <a:pPr>
              <a:buNone/>
            </a:pPr>
            <a:r>
              <a:rPr lang="ru-RU" dirty="0" smtClean="0"/>
              <a:t>Твоя, так сказать, сокровенная тайна.</a:t>
            </a:r>
          </a:p>
          <a:p>
            <a:pPr>
              <a:buNone/>
            </a:pPr>
            <a:r>
              <a:rPr lang="ru-RU" dirty="0" smtClean="0"/>
              <a:t>И вдруг за зимою приходит весна!</a:t>
            </a:r>
          </a:p>
          <a:p>
            <a:pPr>
              <a:buNone/>
            </a:pPr>
            <a:r>
              <a:rPr lang="ru-RU" dirty="0" smtClean="0"/>
              <a:t>Все улицы залиты солнечным светом!</a:t>
            </a:r>
          </a:p>
          <a:p>
            <a:pPr>
              <a:buNone/>
            </a:pPr>
            <a:r>
              <a:rPr lang="ru-RU" dirty="0" smtClean="0"/>
              <a:t>Учебники в школу вернуть ты должна...</a:t>
            </a:r>
          </a:p>
        </p:txBody>
      </p:sp>
      <p:pic>
        <p:nvPicPr>
          <p:cNvPr id="9219" name="Picture 3" descr="C:\Documents and Settings\Валюшка\Рабочий стол\2016\PR030962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0848" y="1700808"/>
            <a:ext cx="3723152" cy="490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Валюшка\Рабочий стол\2016\image-111283jpg-717075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Валюшка\Рабочий стол\2016\not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890553" cy="30243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6156176" cy="41044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Вернуть со своим сокровенным секретом.</a:t>
            </a:r>
          </a:p>
          <a:p>
            <a:pPr>
              <a:buNone/>
            </a:pPr>
            <a:r>
              <a:rPr lang="ru-RU" dirty="0" smtClean="0"/>
              <a:t>Какой-то мальчишка из младшего класса</a:t>
            </a:r>
          </a:p>
          <a:p>
            <a:pPr>
              <a:buNone/>
            </a:pPr>
            <a:r>
              <a:rPr lang="ru-RU" dirty="0" smtClean="0"/>
              <a:t>Отыщет там пятнышко хлебного кваса</a:t>
            </a:r>
          </a:p>
          <a:p>
            <a:pPr>
              <a:buNone/>
            </a:pPr>
            <a:r>
              <a:rPr lang="ru-RU" dirty="0" smtClean="0"/>
              <a:t>И спросит:</a:t>
            </a:r>
          </a:p>
          <a:p>
            <a:pPr>
              <a:buNone/>
            </a:pPr>
            <a:r>
              <a:rPr lang="ru-RU" dirty="0" smtClean="0"/>
              <a:t>– Скажите, вы правда грязнуля?</a:t>
            </a:r>
          </a:p>
          <a:p>
            <a:pPr>
              <a:buNone/>
            </a:pPr>
            <a:r>
              <a:rPr lang="ru-RU" dirty="0" smtClean="0"/>
              <a:t>Вы этот учебник весною вернули</a:t>
            </a:r>
          </a:p>
          <a:p>
            <a:pPr>
              <a:buNone/>
            </a:pPr>
            <a:r>
              <a:rPr lang="ru-RU" dirty="0" smtClean="0"/>
              <a:t>С большим живописным пятном на обложке?</a:t>
            </a:r>
          </a:p>
          <a:p>
            <a:pPr>
              <a:buNone/>
            </a:pPr>
            <a:r>
              <a:rPr lang="ru-RU" dirty="0" smtClean="0"/>
              <a:t>Еще я нашел там следы вашей кошки,</a:t>
            </a:r>
          </a:p>
          <a:p>
            <a:pPr>
              <a:buNone/>
            </a:pPr>
            <a:r>
              <a:rPr lang="ru-RU" dirty="0" smtClean="0"/>
              <a:t>Заляпан стишок на четвертой странице,</a:t>
            </a:r>
          </a:p>
          <a:p>
            <a:pPr>
              <a:buNone/>
            </a:pPr>
            <a:r>
              <a:rPr lang="ru-RU" dirty="0" smtClean="0"/>
              <a:t>Какао следы оказались в таблице,</a:t>
            </a:r>
          </a:p>
          <a:p>
            <a:pPr>
              <a:buNone/>
            </a:pPr>
            <a:r>
              <a:rPr lang="ru-RU" dirty="0" smtClean="0"/>
              <a:t>Вверху на полях нарисован пиджак... –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Documents and Settings\Валюшка\Рабочий стол\2016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4650133" cy="2615700"/>
          </a:xfrm>
          <a:prstGeom prst="rect">
            <a:avLst/>
          </a:prstGeom>
          <a:noFill/>
        </p:spPr>
      </p:pic>
      <p:pic>
        <p:nvPicPr>
          <p:cNvPr id="11268" name="Picture 4" descr="C:\Documents and Settings\Валюшка\Рабочий стол\2016\Anonymous-pen-penc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2670895" cy="241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5760640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Попробуй поспорить, что это не так!</a:t>
            </a:r>
          </a:p>
          <a:p>
            <a:pPr>
              <a:buNone/>
            </a:pPr>
            <a:r>
              <a:rPr lang="ru-RU" dirty="0" smtClean="0"/>
              <a:t>Ведь надо же: там, где фамилия ваша,</a:t>
            </a:r>
          </a:p>
          <a:p>
            <a:pPr>
              <a:buNone/>
            </a:pPr>
            <a:r>
              <a:rPr lang="ru-RU" dirty="0" smtClean="0"/>
              <a:t>Печать приложила перловая каша!</a:t>
            </a:r>
          </a:p>
          <a:p>
            <a:pPr>
              <a:buNone/>
            </a:pPr>
            <a:r>
              <a:rPr lang="ru-RU" dirty="0" smtClean="0"/>
              <a:t>Учебник...</a:t>
            </a:r>
          </a:p>
          <a:p>
            <a:pPr>
              <a:buNone/>
            </a:pPr>
            <a:r>
              <a:rPr lang="ru-RU" dirty="0" smtClean="0"/>
              <a:t>Ну, что в нем?</a:t>
            </a:r>
          </a:p>
          <a:p>
            <a:pPr>
              <a:buNone/>
            </a:pPr>
            <a:r>
              <a:rPr lang="ru-RU" dirty="0" smtClean="0"/>
              <a:t>Обложка...</a:t>
            </a:r>
          </a:p>
          <a:p>
            <a:pPr>
              <a:buNone/>
            </a:pPr>
            <a:r>
              <a:rPr lang="ru-RU" dirty="0" smtClean="0"/>
              <a:t>Страницы....</a:t>
            </a:r>
          </a:p>
          <a:p>
            <a:pPr>
              <a:buNone/>
            </a:pPr>
            <a:r>
              <a:rPr lang="ru-RU" dirty="0" smtClean="0"/>
              <a:t>Но он в то же время –</a:t>
            </a:r>
          </a:p>
          <a:p>
            <a:pPr>
              <a:buNone/>
            </a:pPr>
            <a:r>
              <a:rPr lang="ru-RU" dirty="0" smtClean="0"/>
              <a:t>Портрет ученицы!</a:t>
            </a:r>
          </a:p>
          <a:p>
            <a:pPr>
              <a:buNone/>
            </a:pPr>
            <a:r>
              <a:rPr lang="ru-RU" dirty="0" smtClean="0"/>
              <a:t>Хозяйка учебник весь год изучает,</a:t>
            </a:r>
          </a:p>
          <a:p>
            <a:pPr>
              <a:buNone/>
            </a:pPr>
            <a:r>
              <a:rPr lang="ru-RU" dirty="0" smtClean="0"/>
              <a:t>А он для себя кое-что подмечает</a:t>
            </a:r>
          </a:p>
          <a:p>
            <a:pPr>
              <a:buNone/>
            </a:pPr>
            <a:r>
              <a:rPr lang="ru-RU" dirty="0" smtClean="0"/>
              <a:t>И может весной доложить без утайки</a:t>
            </a:r>
          </a:p>
          <a:p>
            <a:pPr>
              <a:buNone/>
            </a:pPr>
            <a:r>
              <a:rPr lang="ru-RU" dirty="0" smtClean="0"/>
              <a:t>О странных привычках и нравах хозяйки!</a:t>
            </a:r>
          </a:p>
          <a:p>
            <a:endParaRPr lang="ru-RU" dirty="0"/>
          </a:p>
        </p:txBody>
      </p:sp>
      <p:pic>
        <p:nvPicPr>
          <p:cNvPr id="12290" name="Picture 2" descr="C:\Documents and Settings\Валюшка\Рабочий стол\2016\69490800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362945" cy="3769694"/>
          </a:xfrm>
          <a:prstGeom prst="rect">
            <a:avLst/>
          </a:prstGeom>
          <a:noFill/>
        </p:spPr>
      </p:pic>
      <p:pic>
        <p:nvPicPr>
          <p:cNvPr id="12291" name="Picture 3" descr="C:\Documents and Settings\Валюшка\Рабочий стол\2016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97152"/>
            <a:ext cx="4536504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0872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Э. Киселева «Две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неряхи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Идет Лена по улице, а все на нее смотрят и гадают: девочка это или щетка от пылесоса? Висят на Ленином платье нитки всякие, в волосах перья застряли, клочки бумаги, щеки в пыли, руки и ноги – тоже. Нет, щетка даже после большой уборки чище Лены.</a:t>
            </a:r>
          </a:p>
          <a:p>
            <a:pPr>
              <a:buNone/>
            </a:pPr>
            <a:r>
              <a:rPr lang="ru-RU" dirty="0" smtClean="0"/>
              <a:t>      У старичка одного в опрятном летнем костюме от этого редкого зрелища очки сами съехали на кончик носа.</a:t>
            </a:r>
          </a:p>
          <a:p>
            <a:pPr>
              <a:buNone/>
            </a:pPr>
            <a:r>
              <a:rPr lang="ru-RU" dirty="0" smtClean="0"/>
              <a:t> – Девочка, – проговорил он, – почему ты такая грязная?</a:t>
            </a:r>
          </a:p>
          <a:p>
            <a:pPr>
              <a:buNone/>
            </a:pPr>
            <a:r>
              <a:rPr lang="ru-RU" dirty="0" smtClean="0"/>
              <a:t> Лена оглядела себя:</a:t>
            </a:r>
          </a:p>
          <a:p>
            <a:pPr>
              <a:buNone/>
            </a:pPr>
            <a:r>
              <a:rPr lang="ru-RU" dirty="0" smtClean="0"/>
              <a:t> – Я... это... потому... – Это все, что она смогла пробормотать. Не нашлось у нее слов для ответа.</a:t>
            </a:r>
          </a:p>
          <a:p>
            <a:pPr>
              <a:buNone/>
            </a:pPr>
            <a:r>
              <a:rPr lang="ru-RU" dirty="0" smtClean="0"/>
              <a:t> – Где же ты была? – спросил старичок.</a:t>
            </a:r>
          </a:p>
          <a:p>
            <a:pPr>
              <a:buNone/>
            </a:pPr>
            <a:r>
              <a:rPr lang="ru-RU" dirty="0" smtClean="0"/>
              <a:t> – У Веры...</a:t>
            </a:r>
          </a:p>
          <a:p>
            <a:pPr>
              <a:buNone/>
            </a:pPr>
            <a:r>
              <a:rPr lang="ru-RU" dirty="0" smtClean="0"/>
              <a:t> – И ты у Веры платьем своим пыль вытирала, а косичками паутину сметала?</a:t>
            </a:r>
          </a:p>
          <a:p>
            <a:pPr>
              <a:buNone/>
            </a:pPr>
            <a:r>
              <a:rPr lang="ru-RU" dirty="0" smtClean="0"/>
              <a:t> – Нет, – щеки у Лены запылали, – мы с ней в прятки играли. Залезли только под стол и под кровать, а больше ничего не делали.</a:t>
            </a:r>
          </a:p>
          <a:p>
            <a:pPr>
              <a:buNone/>
            </a:pPr>
            <a:r>
              <a:rPr lang="ru-RU" dirty="0" smtClean="0"/>
              <a:t> – Гм... – кашлянул старичок.</a:t>
            </a:r>
          </a:p>
          <a:p>
            <a:pPr>
              <a:buNone/>
            </a:pPr>
            <a:r>
              <a:rPr lang="ru-RU" dirty="0" smtClean="0"/>
              <a:t> А Лена скорее приводить себя в порядок стала – стыдно ей глядеть в глаза старичку.</a:t>
            </a:r>
          </a:p>
          <a:p>
            <a:pPr>
              <a:buNone/>
            </a:pPr>
            <a:r>
              <a:rPr lang="ru-RU" dirty="0" smtClean="0"/>
              <a:t>  А кому еще стыдно должно быть? Кому?</a:t>
            </a:r>
          </a:p>
          <a:p>
            <a:pPr>
              <a:buNone/>
            </a:pPr>
            <a:r>
              <a:rPr lang="ru-RU" dirty="0" smtClean="0"/>
              <a:t> Да Вере же, той самой, у которой Лена в гостях была, в прятки играла.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Валюшка\Рабочий стол\2016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33582"/>
          </a:xfrm>
          <a:prstGeom prst="rect">
            <a:avLst/>
          </a:prstGeom>
          <a:noFill/>
        </p:spPr>
      </p:pic>
      <p:pic>
        <p:nvPicPr>
          <p:cNvPr id="13316" name="Picture 4" descr="C:\Documents and Settings\Валюшка\Рабочий стол\weekend-v-chelyabinske-vremya-bezumnoy-lyubvi-zhizn-kak-prazdnik_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Валюшка\Рабочий стол\2016\da1c5cca2354410a1e7e973162649342_i-13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832648" cy="57332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52536" y="0"/>
            <a:ext cx="8939336" cy="4895056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/>
              <a:t>  В. Лифшиц «Неряха»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22007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Тротуар ему не нужен:</a:t>
            </a:r>
            <a:br>
              <a:rPr lang="ru-RU" dirty="0" smtClean="0"/>
            </a:br>
            <a:r>
              <a:rPr lang="ru-RU" dirty="0" smtClean="0"/>
              <a:t> Расстегнувши воротник,</a:t>
            </a:r>
          </a:p>
          <a:p>
            <a:pPr>
              <a:buNone/>
            </a:pPr>
            <a:r>
              <a:rPr lang="ru-RU" dirty="0" smtClean="0"/>
              <a:t>     По канавам и по лужам</a:t>
            </a:r>
          </a:p>
          <a:p>
            <a:pPr>
              <a:buNone/>
            </a:pPr>
            <a:r>
              <a:rPr lang="ru-RU" dirty="0" smtClean="0"/>
              <a:t>     Он шагает напрямик.</a:t>
            </a:r>
          </a:p>
          <a:p>
            <a:pPr>
              <a:buNone/>
            </a:pPr>
            <a:r>
              <a:rPr lang="ru-RU" dirty="0" smtClean="0"/>
              <a:t>     Он портфель нести</a:t>
            </a:r>
          </a:p>
          <a:p>
            <a:pPr>
              <a:buNone/>
            </a:pPr>
            <a:r>
              <a:rPr lang="ru-RU" dirty="0" smtClean="0"/>
              <a:t>     Не хочет, –</a:t>
            </a:r>
          </a:p>
          <a:p>
            <a:pPr>
              <a:buNone/>
            </a:pPr>
            <a:r>
              <a:rPr lang="ru-RU" dirty="0" smtClean="0"/>
              <a:t>     По земле его волочит.</a:t>
            </a:r>
          </a:p>
          <a:p>
            <a:pPr>
              <a:buNone/>
            </a:pPr>
            <a:r>
              <a:rPr lang="ru-RU" dirty="0" smtClean="0"/>
              <a:t>     Сполз ремень на левый бок,</a:t>
            </a:r>
          </a:p>
          <a:p>
            <a:pPr>
              <a:buNone/>
            </a:pPr>
            <a:r>
              <a:rPr lang="ru-RU" dirty="0" smtClean="0"/>
              <a:t>     Из штанины вырван клок.</a:t>
            </a:r>
          </a:p>
          <a:p>
            <a:endParaRPr lang="ru-RU" dirty="0"/>
          </a:p>
        </p:txBody>
      </p:sp>
      <p:pic>
        <p:nvPicPr>
          <p:cNvPr id="15362" name="Picture 2" descr="C:\Documents and Settings\Валюшка\Рабочий стол\2016\img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046"/>
            <a:ext cx="4217144" cy="673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Валюшка\Рабочий стол\2016\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01616"/>
            <a:ext cx="5526518" cy="3456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3816424" cy="39330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Мне, признаться,</a:t>
            </a:r>
          </a:p>
          <a:p>
            <a:pPr>
              <a:buNone/>
            </a:pPr>
            <a:r>
              <a:rPr lang="ru-RU" dirty="0" smtClean="0"/>
              <a:t>Непонятно –</a:t>
            </a:r>
          </a:p>
          <a:p>
            <a:pPr>
              <a:buNone/>
            </a:pPr>
            <a:r>
              <a:rPr lang="ru-RU" dirty="0" smtClean="0"/>
              <a:t>Что он делал?</a:t>
            </a:r>
          </a:p>
          <a:p>
            <a:pPr>
              <a:buNone/>
            </a:pPr>
            <a:r>
              <a:rPr lang="ru-RU" dirty="0" smtClean="0"/>
              <a:t>Где он был?</a:t>
            </a:r>
          </a:p>
          <a:p>
            <a:pPr>
              <a:buNone/>
            </a:pPr>
            <a:r>
              <a:rPr lang="ru-RU" dirty="0" smtClean="0"/>
              <a:t>Как на лбу</a:t>
            </a:r>
          </a:p>
          <a:p>
            <a:pPr>
              <a:buNone/>
            </a:pPr>
            <a:r>
              <a:rPr lang="ru-RU" dirty="0" smtClean="0"/>
              <a:t>Возникли пятна</a:t>
            </a:r>
          </a:p>
          <a:p>
            <a:pPr>
              <a:buNone/>
            </a:pPr>
            <a:r>
              <a:rPr lang="ru-RU" dirty="0" smtClean="0"/>
              <a:t>Фиолетовых чернил?</a:t>
            </a:r>
          </a:p>
          <a:p>
            <a:pPr>
              <a:buNone/>
            </a:pPr>
            <a:r>
              <a:rPr lang="ru-RU" dirty="0" smtClean="0"/>
              <a:t>Почему на брюках глина?</a:t>
            </a:r>
          </a:p>
          <a:p>
            <a:pPr>
              <a:buNone/>
            </a:pPr>
            <a:r>
              <a:rPr lang="ru-RU" dirty="0" smtClean="0"/>
              <a:t>Почему фуражка блином</a:t>
            </a:r>
          </a:p>
          <a:p>
            <a:pPr>
              <a:buNone/>
            </a:pPr>
            <a:r>
              <a:rPr lang="ru-RU" dirty="0" smtClean="0"/>
              <a:t>И расстегнут воротник?</a:t>
            </a:r>
          </a:p>
          <a:p>
            <a:pPr>
              <a:buNone/>
            </a:pPr>
            <a:r>
              <a:rPr lang="ru-RU" dirty="0" smtClean="0"/>
              <a:t>Кто он, этот ученик?</a:t>
            </a:r>
          </a:p>
          <a:p>
            <a:endParaRPr lang="ru-RU" dirty="0"/>
          </a:p>
        </p:txBody>
      </p:sp>
      <p:pic>
        <p:nvPicPr>
          <p:cNvPr id="16387" name="Picture 3" descr="C:\Documents and Settings\Валюшка\Рабочий стол\2016\0_c6797_b3b8d7ea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2547803" cy="3670101"/>
          </a:xfrm>
          <a:prstGeom prst="rect">
            <a:avLst/>
          </a:prstGeom>
          <a:noFill/>
        </p:spPr>
      </p:pic>
      <p:pic>
        <p:nvPicPr>
          <p:cNvPr id="16388" name="Picture 4" descr="C:\Documents and Settings\Валюшка\Рабочий стол\2016\69490800_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043112" cy="176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Цель: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dirty="0" smtClean="0"/>
              <a:t>Уточнить и закрепить представления детей об отношении к предметам, созданным трудом человека и предоставленным взрослыми детям.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Задача: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Воспитать </a:t>
            </a:r>
            <a:r>
              <a:rPr lang="ru-RU" sz="2800" dirty="0"/>
              <a:t>бережное отношение к государственной и общественной собственности.</a:t>
            </a:r>
            <a:endParaRPr lang="ru-RU" sz="2400" dirty="0"/>
          </a:p>
        </p:txBody>
      </p:sp>
      <p:pic>
        <p:nvPicPr>
          <p:cNvPr id="2050" name="Picture 2" descr="C:\Documents and Settings\Валюшка\Рабочий стол\2016\_________________51344da13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132139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Валюшка\Рабочий стол\2016\25837f73baccb1502e506bcdf2fd4d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Валюшка\Рабочий стол\2016\otrisovat_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1200"/>
            <a:ext cx="4992688" cy="4876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Итог урока.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надо обращаться с книгами, вещами и школьным имуществом?</a:t>
            </a:r>
            <a:endParaRPr lang="ru-RU" dirty="0"/>
          </a:p>
        </p:txBody>
      </p:sp>
      <p:pic>
        <p:nvPicPr>
          <p:cNvPr id="18435" name="Picture 3" descr="C:\Documents and Settings\Валюшка\Рабочий стол\2016\a49030afd4ac33bd9ad19a10b7fd50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229056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Валюшка\Рабочий стол\2016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404664"/>
            <a:ext cx="7776864" cy="3168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школе учителя учат детей думать, читать, писать, считать, приобщают их к искусству и достижениям наук. Школа является средоточием мудрости народа. По тому, как человек относится к своей школе, можно судить о его нравственной культуре. Что значит школа в жизни школьника?</a:t>
            </a: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11560" y="3140968"/>
            <a:ext cx="7992888" cy="3356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приходим в школу каждый день, кроме выходных, в течение многих лет. Здесь мы трудимся, узнаем от учителей так много, что сможем в будущем получить профессию. Здесь у нас есть друзья и товарищи, которых будем вспоминать всю жизнь, а может быть, и дружить всю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алюшка\Рабочий стол\2016\12454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5400600" cy="31999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6480720" cy="38884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Школа</a:t>
            </a:r>
            <a:r>
              <a:rPr lang="ru-RU" dirty="0" smtClean="0"/>
              <a:t> – это не только учителя и одноклассники: это и уютные классы, просторные коридоры, украшенные картинами и цветами, это и двор с игровыми и спортивными площадками, с деревьями, цветами... В жизни нас окружает множество вещей. Некоторые вещи принадлежат только кому-то одному – личные, а другие – всем – общественные.</a:t>
            </a:r>
          </a:p>
          <a:p>
            <a:r>
              <a:rPr lang="ru-RU" dirty="0" smtClean="0"/>
              <a:t>Сегодня на уроке мы поговорим о том, как надо относиться к своим вещам и к школьному имуществу.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4665712" cy="662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Стол, за которым ты сидишь,</a:t>
            </a:r>
          </a:p>
          <a:p>
            <a:pPr>
              <a:buNone/>
            </a:pPr>
            <a:r>
              <a:rPr lang="ru-RU" dirty="0" smtClean="0"/>
              <a:t>Кровать, в которой ты уснешь,</a:t>
            </a:r>
          </a:p>
          <a:p>
            <a:pPr>
              <a:buNone/>
            </a:pPr>
            <a:r>
              <a:rPr lang="ru-RU" dirty="0" smtClean="0"/>
              <a:t>Тетрадь, ботинки, пара лыж,</a:t>
            </a:r>
          </a:p>
          <a:p>
            <a:pPr>
              <a:buNone/>
            </a:pPr>
            <a:r>
              <a:rPr lang="ru-RU" dirty="0" smtClean="0"/>
              <a:t>Тарелка, вилка, ложка, нож,</a:t>
            </a:r>
          </a:p>
          <a:p>
            <a:pPr>
              <a:buNone/>
            </a:pPr>
            <a:r>
              <a:rPr lang="ru-RU" dirty="0" smtClean="0"/>
              <a:t>И каждый гвоздь, и каждый дом,</a:t>
            </a:r>
          </a:p>
          <a:p>
            <a:pPr>
              <a:buNone/>
            </a:pPr>
            <a:r>
              <a:rPr lang="ru-RU" dirty="0" smtClean="0"/>
              <a:t>И каждый ломтик хлеба –</a:t>
            </a:r>
          </a:p>
          <a:p>
            <a:pPr>
              <a:buNone/>
            </a:pPr>
            <a:r>
              <a:rPr lang="ru-RU" dirty="0" smtClean="0"/>
              <a:t>Все это создано трудом,</a:t>
            </a:r>
          </a:p>
          <a:p>
            <a:pPr>
              <a:buNone/>
            </a:pPr>
            <a:r>
              <a:rPr lang="ru-RU" dirty="0" smtClean="0"/>
              <a:t>А не свалилось с неба.</a:t>
            </a:r>
          </a:p>
          <a:p>
            <a:pPr>
              <a:buNone/>
            </a:pPr>
            <a:r>
              <a:rPr lang="ru-RU" dirty="0" smtClean="0"/>
              <a:t>За все, что создано трудом,</a:t>
            </a:r>
          </a:p>
          <a:p>
            <a:pPr>
              <a:buNone/>
            </a:pPr>
            <a:r>
              <a:rPr lang="ru-RU" dirty="0" smtClean="0"/>
              <a:t>Мы благодарны людям.</a:t>
            </a:r>
          </a:p>
          <a:p>
            <a:pPr>
              <a:buNone/>
            </a:pPr>
            <a:r>
              <a:rPr lang="ru-RU" dirty="0" smtClean="0"/>
              <a:t>Придет пора, настанет час –</a:t>
            </a:r>
          </a:p>
          <a:p>
            <a:pPr>
              <a:buNone/>
            </a:pPr>
            <a:r>
              <a:rPr lang="ru-RU" dirty="0" smtClean="0"/>
              <a:t>И мы трудиться будем.</a:t>
            </a:r>
          </a:p>
          <a:p>
            <a:endParaRPr lang="ru-RU" dirty="0"/>
          </a:p>
        </p:txBody>
      </p:sp>
      <p:pic>
        <p:nvPicPr>
          <p:cNvPr id="5122" name="Picture 2" descr="C:\Documents and Settings\Валюшка\Рабочий стол\2016\orig_fbeecec1974065c53db9723d400b4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6632"/>
            <a:ext cx="4419856" cy="658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алюшка\Рабочий стол\2016\3918_html_31053c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2148657" cy="21246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надо относиться к своим вещам и к школьному имуществу?</a:t>
            </a:r>
          </a:p>
          <a:p>
            <a:pPr>
              <a:buNone/>
            </a:pPr>
            <a:r>
              <a:rPr lang="ru-RU" dirty="0" smtClean="0"/>
              <a:t>    Ответ:  бережно – не пачкать, не портить.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Почему необходимо беречь книги, вещи, школьное имущество?</a:t>
            </a:r>
          </a:p>
          <a:p>
            <a:pPr>
              <a:buNone/>
            </a:pPr>
            <a:r>
              <a:rPr lang="ru-RU" dirty="0" smtClean="0"/>
              <a:t>    Ответ:  Их создавали люди своим трудом, а труд людей надо уважать. Этими вещами будут пользоваться другие люди, поэтому они должны быть в хорошем состоянии.</a:t>
            </a:r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547664" y="980728"/>
            <a:ext cx="5328592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0" y="2060848"/>
            <a:ext cx="8604448" cy="30243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Documents and Settings\Валюшка\Рабочий стол\2016\0_14ab8b_9e4994d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65104"/>
            <a:ext cx="453650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алюшка\Рабочий стол\2016\0008-008-Beregi-shkolnoe-imuschest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1889448"/>
            <a:ext cx="4968552" cy="49685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5832648" cy="33843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Сами вещи не растут,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Вещи сделать – нужен труд.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Содержи всегда в порядке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Парту, книги и тетрадки,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Парты, обувь и жилище –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Быть должно как можно чище!</a:t>
            </a:r>
          </a:p>
          <a:p>
            <a:endParaRPr lang="ru-RU" dirty="0"/>
          </a:p>
        </p:txBody>
      </p:sp>
      <p:pic>
        <p:nvPicPr>
          <p:cNvPr id="7171" name="Picture 3" descr="C:\Documents and Settings\Валюшка\Рабочий стол\2016\4bfe4584625d2f9717ec8b0e3a9dae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3168352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62056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«Школа»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Не будем спешить в класс – сперва походим по школе, внимательно ко всем приглядимся. На первый взгляд, все здесь новенькое и содержится в образцовом порядке. Наверное, школу только что построили или отремонтировали за время школьных каникул. Но что это? Юра уже успел оторвать дверную ручку. </a:t>
            </a:r>
            <a:r>
              <a:rPr lang="ru-RU" dirty="0" err="1" smtClean="0"/>
              <a:t>Зося</a:t>
            </a:r>
            <a:r>
              <a:rPr lang="ru-RU" dirty="0" smtClean="0"/>
              <a:t> отбила спинкой стула (правда, нечаянно, но что это меняет?) кусок штукатурки на стене. Гена без всякой нужды так долго раскачивал классную доску, что сорвал ее со стены вместе с крюком, на котором она держалась... Боже мой, на что похожи парты! Сперва кто-то вырезал на парте всевозможные линии, а потом нацарапал чье-то имя.</a:t>
            </a:r>
          </a:p>
          <a:p>
            <a:pPr>
              <a:buNone/>
            </a:pPr>
            <a:r>
              <a:rPr lang="ru-RU" dirty="0" smtClean="0"/>
              <a:t>      Можно ли учить хорошим манерам людей, которые всех нас обкрадывают, которых иначе как злоумышленниками не назовешь?</a:t>
            </a:r>
          </a:p>
          <a:p>
            <a:pPr>
              <a:buNone/>
            </a:pPr>
            <a:r>
              <a:rPr lang="ru-RU" dirty="0" smtClean="0"/>
              <a:t>      Ты удивлен? Тебе кажется, что это сказано слишком резко? А как еще это назвать?</a:t>
            </a:r>
          </a:p>
          <a:p>
            <a:pPr>
              <a:buNone/>
            </a:pPr>
            <a:r>
              <a:rPr lang="ru-RU" dirty="0" smtClean="0"/>
              <a:t>     Вот ты, к примеру, сломал стул. Да ведь это то же самое, как если бы ты присвоил себе деньги, которые не собираешься отдавать. Да у тебя и денег-то таких никогда не было! Или ты думаешь, воровство – это совсем другое? Нет, порча школьного имущества – это и есть самое настоящее воровство. Чтобы устранить повреждения, нужны деньги, а деньги эти, хоть ты не отдаешь себе в этом отчета, принадлежат всему обществу, на них можно разбить прекрасный парк, построить новый стадион или бассейн.</a:t>
            </a:r>
          </a:p>
          <a:p>
            <a:pPr>
              <a:buNone/>
            </a:pPr>
            <a:r>
              <a:rPr lang="ru-RU" dirty="0" smtClean="0"/>
              <a:t>     Все сказанное относится и к школьным учебникам. Это только кажется, будто учебники – это личная собственность. На самом деле ими будут пользоваться еще и ребята из младших классов. Где же твое чувство товарищества?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</TotalTime>
  <Words>922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Бережно относись к школьному и другому общественному имуществу, к своим вещам , вещам товарищей.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«Школа» </vt:lpstr>
      <vt:lpstr>Презентация PowerPoint</vt:lpstr>
      <vt:lpstr>Оказывается, по учебнику можно узнать о его хозяине или хозяйке.</vt:lpstr>
      <vt:lpstr>Презентация PowerPoint</vt:lpstr>
      <vt:lpstr>Презентация PowerPoint</vt:lpstr>
      <vt:lpstr>Презентация PowerPoint</vt:lpstr>
      <vt:lpstr> Э. Киселева «Две неряхи»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урока.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Бережно относись к школьному и другому общественному имуществу, к своим вещам , вещам товарищей.</dc:title>
  <dc:creator>User</dc:creator>
  <cp:lastModifiedBy>Петрова Т.В.</cp:lastModifiedBy>
  <cp:revision>13</cp:revision>
  <dcterms:created xsi:type="dcterms:W3CDTF">2015-12-13T11:34:47Z</dcterms:created>
  <dcterms:modified xsi:type="dcterms:W3CDTF">2022-11-10T07:17:18Z</dcterms:modified>
</cp:coreProperties>
</file>