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4" r:id="rId1"/>
  </p:sldMasterIdLst>
  <p:sldIdLst>
    <p:sldId id="272" r:id="rId2"/>
    <p:sldId id="270" r:id="rId3"/>
    <p:sldId id="271" r:id="rId4"/>
    <p:sldId id="257" r:id="rId5"/>
    <p:sldId id="258" r:id="rId6"/>
    <p:sldId id="259" r:id="rId7"/>
    <p:sldId id="260" r:id="rId8"/>
    <p:sldId id="261" r:id="rId9"/>
    <p:sldId id="262" r:id="rId10"/>
    <p:sldId id="263" r:id="rId11"/>
    <p:sldId id="264" r:id="rId12"/>
    <p:sldId id="265" r:id="rId13"/>
    <p:sldId id="266" r:id="rId14"/>
    <p:sldId id="269" r:id="rId15"/>
    <p:sldId id="267" r:id="rId16"/>
    <p:sldId id="256" r:id="rId1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558"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897B2A40-D840-4FEA-8737-01F0DED4A326}" type="datetimeFigureOut">
              <a:rPr lang="ru-RU" smtClean="0"/>
              <a:t>08.04.2022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3BC86AB-3355-48CE-9A39-3C2C6BCD1272}" type="slidenum">
              <a:rPr lang="ru-RU" smtClean="0"/>
              <a:t>‹#›</a:t>
            </a:fld>
            <a:endParaRPr lang="ru-RU"/>
          </a:p>
        </p:txBody>
      </p:sp>
    </p:spTree>
    <p:extLst>
      <p:ext uri="{BB962C8B-B14F-4D97-AF65-F5344CB8AC3E}">
        <p14:creationId xmlns:p14="http://schemas.microsoft.com/office/powerpoint/2010/main" val="2473232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97B2A40-D840-4FEA-8737-01F0DED4A326}" type="datetimeFigureOut">
              <a:rPr lang="ru-RU" smtClean="0"/>
              <a:t>08.04.2022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3BC86AB-3355-48CE-9A39-3C2C6BCD1272}" type="slidenum">
              <a:rPr lang="ru-RU" smtClean="0"/>
              <a:t>‹#›</a:t>
            </a:fld>
            <a:endParaRPr lang="ru-RU"/>
          </a:p>
        </p:txBody>
      </p:sp>
    </p:spTree>
    <p:extLst>
      <p:ext uri="{BB962C8B-B14F-4D97-AF65-F5344CB8AC3E}">
        <p14:creationId xmlns:p14="http://schemas.microsoft.com/office/powerpoint/2010/main" val="3141604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97B2A40-D840-4FEA-8737-01F0DED4A326}" type="datetimeFigureOut">
              <a:rPr lang="ru-RU" smtClean="0"/>
              <a:t>08.04.2022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3BC86AB-3355-48CE-9A39-3C2C6BCD1272}"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621557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97B2A40-D840-4FEA-8737-01F0DED4A326}" type="datetimeFigureOut">
              <a:rPr lang="ru-RU" smtClean="0"/>
              <a:t>08.04.2022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3BC86AB-3355-48CE-9A39-3C2C6BCD1272}" type="slidenum">
              <a:rPr lang="ru-RU" smtClean="0"/>
              <a:t>‹#›</a:t>
            </a:fld>
            <a:endParaRPr lang="ru-RU"/>
          </a:p>
        </p:txBody>
      </p:sp>
    </p:spTree>
    <p:extLst>
      <p:ext uri="{BB962C8B-B14F-4D97-AF65-F5344CB8AC3E}">
        <p14:creationId xmlns:p14="http://schemas.microsoft.com/office/powerpoint/2010/main" val="20438246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97B2A40-D840-4FEA-8737-01F0DED4A326}" type="datetimeFigureOut">
              <a:rPr lang="ru-RU" smtClean="0"/>
              <a:t>08.04.2022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3BC86AB-3355-48CE-9A39-3C2C6BCD1272}"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601693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97B2A40-D840-4FEA-8737-01F0DED4A326}" type="datetimeFigureOut">
              <a:rPr lang="ru-RU" smtClean="0"/>
              <a:t>08.04.2022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3BC86AB-3355-48CE-9A39-3C2C6BCD1272}" type="slidenum">
              <a:rPr lang="ru-RU" smtClean="0"/>
              <a:t>‹#›</a:t>
            </a:fld>
            <a:endParaRPr lang="ru-RU"/>
          </a:p>
        </p:txBody>
      </p:sp>
    </p:spTree>
    <p:extLst>
      <p:ext uri="{BB962C8B-B14F-4D97-AF65-F5344CB8AC3E}">
        <p14:creationId xmlns:p14="http://schemas.microsoft.com/office/powerpoint/2010/main" val="35124824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97B2A40-D840-4FEA-8737-01F0DED4A326}" type="datetimeFigureOut">
              <a:rPr lang="ru-RU" smtClean="0"/>
              <a:t>08.04.2022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3BC86AB-3355-48CE-9A39-3C2C6BCD1272}" type="slidenum">
              <a:rPr lang="ru-RU" smtClean="0"/>
              <a:t>‹#›</a:t>
            </a:fld>
            <a:endParaRPr lang="ru-RU"/>
          </a:p>
        </p:txBody>
      </p:sp>
    </p:spTree>
    <p:extLst>
      <p:ext uri="{BB962C8B-B14F-4D97-AF65-F5344CB8AC3E}">
        <p14:creationId xmlns:p14="http://schemas.microsoft.com/office/powerpoint/2010/main" val="36803805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97B2A40-D840-4FEA-8737-01F0DED4A326}" type="datetimeFigureOut">
              <a:rPr lang="ru-RU" smtClean="0"/>
              <a:t>08.04.2022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3BC86AB-3355-48CE-9A39-3C2C6BCD1272}" type="slidenum">
              <a:rPr lang="ru-RU" smtClean="0"/>
              <a:t>‹#›</a:t>
            </a:fld>
            <a:endParaRPr lang="ru-RU"/>
          </a:p>
        </p:txBody>
      </p:sp>
    </p:spTree>
    <p:extLst>
      <p:ext uri="{BB962C8B-B14F-4D97-AF65-F5344CB8AC3E}">
        <p14:creationId xmlns:p14="http://schemas.microsoft.com/office/powerpoint/2010/main" val="3727421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97B2A40-D840-4FEA-8737-01F0DED4A326}" type="datetimeFigureOut">
              <a:rPr lang="ru-RU" smtClean="0"/>
              <a:t>08.04.2022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3BC86AB-3355-48CE-9A39-3C2C6BCD1272}" type="slidenum">
              <a:rPr lang="ru-RU" smtClean="0"/>
              <a:t>‹#›</a:t>
            </a:fld>
            <a:endParaRPr lang="ru-RU"/>
          </a:p>
        </p:txBody>
      </p:sp>
    </p:spTree>
    <p:extLst>
      <p:ext uri="{BB962C8B-B14F-4D97-AF65-F5344CB8AC3E}">
        <p14:creationId xmlns:p14="http://schemas.microsoft.com/office/powerpoint/2010/main" val="1194708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97B2A40-D840-4FEA-8737-01F0DED4A326}" type="datetimeFigureOut">
              <a:rPr lang="ru-RU" smtClean="0"/>
              <a:t>08.04.2022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3BC86AB-3355-48CE-9A39-3C2C6BCD1272}" type="slidenum">
              <a:rPr lang="ru-RU" smtClean="0"/>
              <a:t>‹#›</a:t>
            </a:fld>
            <a:endParaRPr lang="ru-RU"/>
          </a:p>
        </p:txBody>
      </p:sp>
    </p:spTree>
    <p:extLst>
      <p:ext uri="{BB962C8B-B14F-4D97-AF65-F5344CB8AC3E}">
        <p14:creationId xmlns:p14="http://schemas.microsoft.com/office/powerpoint/2010/main" val="3590479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897B2A40-D840-4FEA-8737-01F0DED4A326}" type="datetimeFigureOut">
              <a:rPr lang="ru-RU" smtClean="0"/>
              <a:t>08.04.2022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3BC86AB-3355-48CE-9A39-3C2C6BCD1272}" type="slidenum">
              <a:rPr lang="ru-RU" smtClean="0"/>
              <a:t>‹#›</a:t>
            </a:fld>
            <a:endParaRPr lang="ru-RU"/>
          </a:p>
        </p:txBody>
      </p:sp>
    </p:spTree>
    <p:extLst>
      <p:ext uri="{BB962C8B-B14F-4D97-AF65-F5344CB8AC3E}">
        <p14:creationId xmlns:p14="http://schemas.microsoft.com/office/powerpoint/2010/main" val="1576884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897B2A40-D840-4FEA-8737-01F0DED4A326}" type="datetimeFigureOut">
              <a:rPr lang="ru-RU" smtClean="0"/>
              <a:t>08.04.2022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43BC86AB-3355-48CE-9A39-3C2C6BCD1272}" type="slidenum">
              <a:rPr lang="ru-RU" smtClean="0"/>
              <a:t>‹#›</a:t>
            </a:fld>
            <a:endParaRPr lang="ru-RU"/>
          </a:p>
        </p:txBody>
      </p:sp>
    </p:spTree>
    <p:extLst>
      <p:ext uri="{BB962C8B-B14F-4D97-AF65-F5344CB8AC3E}">
        <p14:creationId xmlns:p14="http://schemas.microsoft.com/office/powerpoint/2010/main" val="2455544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897B2A40-D840-4FEA-8737-01F0DED4A326}" type="datetimeFigureOut">
              <a:rPr lang="ru-RU" smtClean="0"/>
              <a:t>08.04.2022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43BC86AB-3355-48CE-9A39-3C2C6BCD1272}" type="slidenum">
              <a:rPr lang="ru-RU" smtClean="0"/>
              <a:t>‹#›</a:t>
            </a:fld>
            <a:endParaRPr lang="ru-RU"/>
          </a:p>
        </p:txBody>
      </p:sp>
    </p:spTree>
    <p:extLst>
      <p:ext uri="{BB962C8B-B14F-4D97-AF65-F5344CB8AC3E}">
        <p14:creationId xmlns:p14="http://schemas.microsoft.com/office/powerpoint/2010/main" val="3931382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B2A40-D840-4FEA-8737-01F0DED4A326}" type="datetimeFigureOut">
              <a:rPr lang="ru-RU" smtClean="0"/>
              <a:t>08.04.2022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43BC86AB-3355-48CE-9A39-3C2C6BCD1272}" type="slidenum">
              <a:rPr lang="ru-RU" smtClean="0"/>
              <a:t>‹#›</a:t>
            </a:fld>
            <a:endParaRPr lang="ru-RU"/>
          </a:p>
        </p:txBody>
      </p:sp>
    </p:spTree>
    <p:extLst>
      <p:ext uri="{BB962C8B-B14F-4D97-AF65-F5344CB8AC3E}">
        <p14:creationId xmlns:p14="http://schemas.microsoft.com/office/powerpoint/2010/main" val="2607497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897B2A40-D840-4FEA-8737-01F0DED4A326}" type="datetimeFigureOut">
              <a:rPr lang="ru-RU" smtClean="0"/>
              <a:t>08.04.2022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3BC86AB-3355-48CE-9A39-3C2C6BCD1272}" type="slidenum">
              <a:rPr lang="ru-RU" smtClean="0"/>
              <a:t>‹#›</a:t>
            </a:fld>
            <a:endParaRPr lang="ru-RU"/>
          </a:p>
        </p:txBody>
      </p:sp>
    </p:spTree>
    <p:extLst>
      <p:ext uri="{BB962C8B-B14F-4D97-AF65-F5344CB8AC3E}">
        <p14:creationId xmlns:p14="http://schemas.microsoft.com/office/powerpoint/2010/main" val="3777776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3BC86AB-3355-48CE-9A39-3C2C6BCD1272}" type="slidenum">
              <a:rPr lang="ru-RU" smtClean="0"/>
              <a:t>‹#›</a:t>
            </a:fld>
            <a:endParaRPr lang="ru-RU"/>
          </a:p>
        </p:txBody>
      </p:sp>
      <p:sp>
        <p:nvSpPr>
          <p:cNvPr id="5" name="Date Placeholder 4"/>
          <p:cNvSpPr>
            <a:spLocks noGrp="1"/>
          </p:cNvSpPr>
          <p:nvPr>
            <p:ph type="dt" sz="half" idx="10"/>
          </p:nvPr>
        </p:nvSpPr>
        <p:spPr/>
        <p:txBody>
          <a:bodyPr/>
          <a:lstStyle/>
          <a:p>
            <a:fld id="{897B2A40-D840-4FEA-8737-01F0DED4A326}" type="datetimeFigureOut">
              <a:rPr lang="ru-RU" smtClean="0"/>
              <a:t>08.04.2022</a:t>
            </a:fld>
            <a:endParaRPr lang="ru-RU"/>
          </a:p>
        </p:txBody>
      </p:sp>
    </p:spTree>
    <p:extLst>
      <p:ext uri="{BB962C8B-B14F-4D97-AF65-F5344CB8AC3E}">
        <p14:creationId xmlns:p14="http://schemas.microsoft.com/office/powerpoint/2010/main" val="2575310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97B2A40-D840-4FEA-8737-01F0DED4A326}" type="datetimeFigureOut">
              <a:rPr lang="ru-RU" smtClean="0"/>
              <a:t>08.04.2022</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3BC86AB-3355-48CE-9A39-3C2C6BCD1272}" type="slidenum">
              <a:rPr lang="ru-RU" smtClean="0"/>
              <a:t>‹#›</a:t>
            </a:fld>
            <a:endParaRPr lang="ru-RU"/>
          </a:p>
        </p:txBody>
      </p:sp>
    </p:spTree>
    <p:extLst>
      <p:ext uri="{BB962C8B-B14F-4D97-AF65-F5344CB8AC3E}">
        <p14:creationId xmlns:p14="http://schemas.microsoft.com/office/powerpoint/2010/main" val="296903071"/>
      </p:ext>
    </p:extLst>
  </p:cSld>
  <p:clrMap bg1="lt1" tx1="dk1" bg2="lt2" tx2="dk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 id="2147483916" r:id="rId12"/>
    <p:sldLayoutId id="2147483917" r:id="rId13"/>
    <p:sldLayoutId id="2147483918" r:id="rId14"/>
    <p:sldLayoutId id="2147483919" r:id="rId15"/>
    <p:sldLayoutId id="214748392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7036" y="235527"/>
            <a:ext cx="9829800" cy="1676400"/>
          </a:xfrm>
        </p:spPr>
        <p:txBody>
          <a:bodyPr>
            <a:noAutofit/>
          </a:bodyPr>
          <a:lstStyle/>
          <a:p>
            <a:pPr algn="ctr"/>
            <a:r>
              <a:rPr lang="ru-RU" sz="4800" b="1" dirty="0" smtClean="0">
                <a:solidFill>
                  <a:schemeClr val="tx1"/>
                </a:solidFill>
                <a:latin typeface="Arial" panose="020B0604020202020204" pitchFamily="34" charset="0"/>
                <a:cs typeface="Arial" panose="020B0604020202020204" pitchFamily="34" charset="0"/>
              </a:rPr>
              <a:t>ИГРОТЕКА </a:t>
            </a:r>
            <a:br>
              <a:rPr lang="ru-RU" sz="4800" b="1" dirty="0" smtClean="0">
                <a:solidFill>
                  <a:schemeClr val="tx1"/>
                </a:solidFill>
                <a:latin typeface="Arial" panose="020B0604020202020204" pitchFamily="34" charset="0"/>
                <a:cs typeface="Arial" panose="020B0604020202020204" pitchFamily="34" charset="0"/>
              </a:rPr>
            </a:br>
            <a:r>
              <a:rPr lang="ru-RU" sz="4800" b="1" dirty="0" smtClean="0">
                <a:solidFill>
                  <a:schemeClr val="tx1"/>
                </a:solidFill>
                <a:latin typeface="Arial" panose="020B0604020202020204" pitchFamily="34" charset="0"/>
                <a:cs typeface="Arial" panose="020B0604020202020204" pitchFamily="34" charset="0"/>
              </a:rPr>
              <a:t>«УЧИМСЯ ОБЩАТЬСЯ»</a:t>
            </a:r>
            <a:endParaRPr lang="ru-RU" sz="4800" b="1" dirty="0">
              <a:solidFill>
                <a:schemeClr val="tx1"/>
              </a:solidFill>
              <a:latin typeface="Arial" panose="020B0604020202020204" pitchFamily="34" charset="0"/>
              <a:cs typeface="Arial" panose="020B0604020202020204" pitchFamily="34" charset="0"/>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9888" y="1863463"/>
            <a:ext cx="4115370" cy="3925020"/>
          </a:xfrm>
          <a:prstGeom prst="rect">
            <a:avLst/>
          </a:prstGeom>
        </p:spPr>
      </p:pic>
      <p:sp>
        <p:nvSpPr>
          <p:cNvPr id="4" name="Прямоугольник 3"/>
          <p:cNvSpPr/>
          <p:nvPr/>
        </p:nvSpPr>
        <p:spPr>
          <a:xfrm>
            <a:off x="7431578" y="5559574"/>
            <a:ext cx="3890357" cy="923330"/>
          </a:xfrm>
          <a:prstGeom prst="rect">
            <a:avLst/>
          </a:prstGeom>
        </p:spPr>
        <p:txBody>
          <a:bodyPr wrap="square">
            <a:spAutoFit/>
          </a:bodyPr>
          <a:lstStyle/>
          <a:p>
            <a:r>
              <a:rPr lang="ru-RU" dirty="0" err="1">
                <a:latin typeface="Arial" panose="020B0604020202020204" pitchFamily="34" charset="0"/>
                <a:cs typeface="Arial" panose="020B0604020202020204" pitchFamily="34" charset="0"/>
              </a:rPr>
              <a:t>Малоземова</a:t>
            </a:r>
            <a:r>
              <a:rPr lang="ru-RU" dirty="0">
                <a:latin typeface="Arial" panose="020B0604020202020204" pitchFamily="34" charset="0"/>
                <a:cs typeface="Arial" panose="020B0604020202020204" pitchFamily="34" charset="0"/>
              </a:rPr>
              <a:t> Оксана Алексеевна</a:t>
            </a:r>
          </a:p>
          <a:p>
            <a:r>
              <a:rPr lang="ru-RU" dirty="0">
                <a:latin typeface="Arial" panose="020B0604020202020204" pitchFamily="34" charset="0"/>
                <a:cs typeface="Arial" panose="020B0604020202020204" pitchFamily="34" charset="0"/>
              </a:rPr>
              <a:t>Педагог-психолог, ГБОУ 657</a:t>
            </a:r>
          </a:p>
          <a:p>
            <a:endParaRPr lang="ru-R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71845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987243" y="763829"/>
            <a:ext cx="4890655" cy="5220999"/>
          </a:xfrm>
        </p:spPr>
        <p:txBody>
          <a:bodyPr>
            <a:normAutofit fontScale="92500" lnSpcReduction="20000"/>
          </a:bodyPr>
          <a:lstStyle/>
          <a:p>
            <a:pPr marL="0" indent="0" algn="just">
              <a:lnSpc>
                <a:spcPct val="150000"/>
              </a:lnSpc>
              <a:spcAft>
                <a:spcPts val="1000"/>
              </a:spcAft>
              <a:buNone/>
            </a:pPr>
            <a:r>
              <a:rPr lang="ru-RU" sz="2600" b="1" cap="none" spc="0" baseline="0" dirty="0" smtClean="0">
                <a:ln w="0"/>
                <a:solidFill>
                  <a:schemeClr val="tx1"/>
                </a:solidFill>
                <a:effectLst/>
                <a:latin typeface="Arial" panose="020B0604020202020204" pitchFamily="34" charset="0"/>
                <a:cs typeface="Arial" panose="020B0604020202020204" pitchFamily="34" charset="0"/>
              </a:rPr>
              <a:t>Цель:</a:t>
            </a:r>
            <a:r>
              <a:rPr lang="ru-RU" sz="2600" b="0" cap="none" spc="0" baseline="0" dirty="0" smtClean="0">
                <a:ln w="0"/>
                <a:solidFill>
                  <a:schemeClr val="tx1"/>
                </a:solidFill>
                <a:effectLst/>
                <a:latin typeface="Arial" panose="020B0604020202020204" pitchFamily="34" charset="0"/>
                <a:cs typeface="Arial" panose="020B0604020202020204" pitchFamily="34" charset="0"/>
              </a:rPr>
              <a:t>  развивать внимание, цветовое восприятие.</a:t>
            </a:r>
          </a:p>
          <a:p>
            <a:pPr marL="0" indent="0" algn="just">
              <a:lnSpc>
                <a:spcPct val="150000"/>
              </a:lnSpc>
              <a:buNone/>
            </a:pPr>
            <a:r>
              <a:rPr lang="ru-RU" sz="2600" b="1" cap="none" spc="0" baseline="0" dirty="0" smtClean="0">
                <a:ln w="0"/>
                <a:solidFill>
                  <a:schemeClr val="tx1"/>
                </a:solidFill>
                <a:effectLst/>
                <a:latin typeface="Arial" panose="020B0604020202020204" pitchFamily="34" charset="0"/>
                <a:cs typeface="Arial" panose="020B0604020202020204" pitchFamily="34" charset="0"/>
              </a:rPr>
              <a:t>Ход игры: </a:t>
            </a:r>
            <a:r>
              <a:rPr lang="ru-RU" sz="2600" b="0" i="0" dirty="0" smtClean="0">
                <a:solidFill>
                  <a:schemeClr val="dk1"/>
                </a:solidFill>
                <a:effectLst/>
                <a:latin typeface="Arial" panose="020B0604020202020204" pitchFamily="34" charset="0"/>
                <a:cs typeface="Arial" panose="020B0604020202020204" pitchFamily="34" charset="0"/>
              </a:rPr>
              <a:t>Для игры понадобятся круги красного, жёлтого и зелёного цвета. Дети стоят врассыпную лицом к ведущему. На сигнал красного цвета все стоят на месте, на жёлтый - встают, на зелёный - шагают на месте.</a:t>
            </a:r>
            <a:endParaRPr lang="ru-RU" sz="2600" b="0" cap="none" spc="0" dirty="0" smtClean="0">
              <a:ln w="0"/>
              <a:solidFill>
                <a:schemeClr val="tx1"/>
              </a:solidFill>
              <a:effectLst/>
              <a:latin typeface="Arial" panose="020B0604020202020204" pitchFamily="34" charset="0"/>
              <a:cs typeface="Arial" panose="020B0604020202020204" pitchFamily="34" charset="0"/>
            </a:endParaRPr>
          </a:p>
          <a:p>
            <a:pPr>
              <a:lnSpc>
                <a:spcPct val="150000"/>
              </a:lnSpc>
            </a:pPr>
            <a:endParaRPr lang="ru-RU" sz="2400"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3592" y="2322794"/>
            <a:ext cx="2627167" cy="3336502"/>
          </a:xfrm>
          <a:prstGeom prst="rect">
            <a:avLst/>
          </a:prstGeom>
        </p:spPr>
      </p:pic>
      <p:sp>
        <p:nvSpPr>
          <p:cNvPr id="5" name="Прямоугольник 4"/>
          <p:cNvSpPr/>
          <p:nvPr/>
        </p:nvSpPr>
        <p:spPr>
          <a:xfrm>
            <a:off x="293298" y="849230"/>
            <a:ext cx="4434761" cy="954107"/>
          </a:xfrm>
          <a:prstGeom prst="rect">
            <a:avLst/>
          </a:prstGeom>
        </p:spPr>
        <p:txBody>
          <a:bodyPr wrap="square">
            <a:spAutoFit/>
          </a:bodyPr>
          <a:lstStyle/>
          <a:p>
            <a:pPr algn="ctr"/>
            <a:r>
              <a:rPr lang="ru-RU" sz="2800" b="1" cap="none" spc="0" dirty="0" smtClean="0">
                <a:ln w="0"/>
                <a:solidFill>
                  <a:schemeClr val="tx1"/>
                </a:solidFill>
                <a:effectLst/>
                <a:latin typeface="Arial" panose="020B0604020202020204" pitchFamily="34" charset="0"/>
                <a:cs typeface="Arial" panose="020B0604020202020204" pitchFamily="34" charset="0"/>
              </a:rPr>
              <a:t>Игра </a:t>
            </a:r>
          </a:p>
          <a:p>
            <a:pPr algn="ctr"/>
            <a:r>
              <a:rPr lang="ru-RU" sz="2800" b="1" cap="none" spc="0" dirty="0" smtClean="0">
                <a:ln w="0"/>
                <a:solidFill>
                  <a:schemeClr val="tx1"/>
                </a:solidFill>
                <a:effectLst/>
                <a:latin typeface="Arial" panose="020B0604020202020204" pitchFamily="34" charset="0"/>
                <a:cs typeface="Arial" panose="020B0604020202020204" pitchFamily="34" charset="0"/>
              </a:rPr>
              <a:t>«Светофор</a:t>
            </a:r>
            <a:r>
              <a:rPr lang="ru-RU" sz="2800" b="1" cap="none" spc="0" baseline="0" dirty="0" smtClean="0">
                <a:ln w="0"/>
                <a:solidFill>
                  <a:schemeClr val="tx1"/>
                </a:solidFill>
                <a:effectLst/>
                <a:latin typeface="Arial" panose="020B0604020202020204" pitchFamily="34" charset="0"/>
                <a:cs typeface="Arial" panose="020B0604020202020204" pitchFamily="34" charset="0"/>
              </a:rPr>
              <a:t>»</a:t>
            </a:r>
            <a:endParaRPr lang="ru-RU" sz="2800" b="1" cap="none" spc="0" dirty="0">
              <a:ln w="0"/>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21373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888039" y="519546"/>
            <a:ext cx="6241473" cy="5761327"/>
          </a:xfrm>
        </p:spPr>
        <p:txBody>
          <a:bodyPr>
            <a:normAutofit lnSpcReduction="10000"/>
          </a:bodyPr>
          <a:lstStyle/>
          <a:p>
            <a:pPr marL="0" indent="0" algn="just">
              <a:lnSpc>
                <a:spcPct val="120000"/>
              </a:lnSpc>
              <a:buNone/>
            </a:pPr>
            <a:r>
              <a:rPr lang="ru-RU" sz="2400" b="1" cap="none" spc="0" baseline="0" dirty="0" smtClean="0">
                <a:ln w="0"/>
                <a:solidFill>
                  <a:schemeClr val="tx1"/>
                </a:solidFill>
                <a:effectLst/>
                <a:latin typeface="Arial" panose="020B0604020202020204" pitchFamily="34" charset="0"/>
                <a:cs typeface="Arial" panose="020B0604020202020204" pitchFamily="34" charset="0"/>
              </a:rPr>
              <a:t>Цель:</a:t>
            </a:r>
            <a:r>
              <a:rPr lang="ru-RU" sz="2400" b="0" cap="none" spc="0" baseline="0" dirty="0" smtClean="0">
                <a:ln w="0"/>
                <a:solidFill>
                  <a:schemeClr val="tx1"/>
                </a:solidFill>
                <a:effectLst/>
                <a:latin typeface="Arial" panose="020B0604020202020204" pitchFamily="34" charset="0"/>
                <a:cs typeface="Arial" panose="020B0604020202020204" pitchFamily="34" charset="0"/>
              </a:rPr>
              <a:t>  формирование у детей </a:t>
            </a:r>
            <a:r>
              <a:rPr lang="ru-RU" sz="2400" b="0" cap="none" spc="0" baseline="0" dirty="0" err="1" smtClean="0">
                <a:ln w="0"/>
                <a:solidFill>
                  <a:schemeClr val="tx1"/>
                </a:solidFill>
                <a:effectLst/>
                <a:latin typeface="Arial" panose="020B0604020202020204" pitchFamily="34" charset="0"/>
                <a:cs typeface="Arial" panose="020B0604020202020204" pitchFamily="34" charset="0"/>
              </a:rPr>
              <a:t>ощущуения</a:t>
            </a:r>
            <a:r>
              <a:rPr lang="ru-RU" sz="2400" b="0" cap="none" spc="0" baseline="0" dirty="0" smtClean="0">
                <a:ln w="0"/>
                <a:solidFill>
                  <a:schemeClr val="tx1"/>
                </a:solidFill>
                <a:effectLst/>
                <a:latin typeface="Arial" panose="020B0604020202020204" pitchFamily="34" charset="0"/>
                <a:cs typeface="Arial" panose="020B0604020202020204" pitchFamily="34" charset="0"/>
              </a:rPr>
              <a:t> успешности.</a:t>
            </a:r>
          </a:p>
          <a:p>
            <a:pPr marL="0" indent="0" algn="just">
              <a:lnSpc>
                <a:spcPct val="120000"/>
              </a:lnSpc>
              <a:buNone/>
            </a:pPr>
            <a:r>
              <a:rPr lang="ru-RU" sz="2400" b="1" cap="none" spc="0" baseline="0" dirty="0" smtClean="0">
                <a:ln w="0"/>
                <a:solidFill>
                  <a:schemeClr val="tx1"/>
                </a:solidFill>
                <a:effectLst/>
                <a:latin typeface="Arial" panose="020B0604020202020204" pitchFamily="34" charset="0"/>
                <a:cs typeface="Arial" panose="020B0604020202020204" pitchFamily="34" charset="0"/>
              </a:rPr>
              <a:t>Ход игры: </a:t>
            </a:r>
            <a:r>
              <a:rPr lang="ru-RU" sz="2400" dirty="0">
                <a:ln w="0"/>
                <a:latin typeface="Arial" panose="020B0604020202020204" pitchFamily="34" charset="0"/>
                <a:cs typeface="Arial" panose="020B0604020202020204" pitchFamily="34" charset="0"/>
              </a:rPr>
              <a:t>в</a:t>
            </a:r>
            <a:r>
              <a:rPr lang="ru-RU" sz="2400" b="0" cap="none" spc="0" baseline="0" dirty="0" smtClean="0">
                <a:ln w="0"/>
                <a:solidFill>
                  <a:schemeClr val="tx1"/>
                </a:solidFill>
                <a:effectLst/>
                <a:latin typeface="Arial" panose="020B0604020202020204" pitchFamily="34" charset="0"/>
                <a:cs typeface="Arial" panose="020B0604020202020204" pitchFamily="34" charset="0"/>
              </a:rPr>
              <a:t>се дети стоят в кругу. Каждый по очереди выходит в центр круга и говорит. "Я умею хорошо..." - и называет действие, которое у него хорошо получается (танцевать, петь, рисовать, играть в мяч и др.). Если кто-то из участников тоже хорошо умеет это делать, он встает  рядом с говорящим и произносит: "Я тоже". Если никто не умеет делать того, что сказано, все аплодируют и хором говорят: "Как здорово!"</a:t>
            </a:r>
            <a:endParaRPr lang="ru-RU" sz="2400" b="0" cap="none" spc="0" dirty="0" smtClean="0">
              <a:ln w="0"/>
              <a:solidFill>
                <a:schemeClr val="tx1"/>
              </a:solidFill>
              <a:effectLst/>
              <a:latin typeface="Arial" panose="020B0604020202020204" pitchFamily="34" charset="0"/>
              <a:cs typeface="Arial" panose="020B0604020202020204" pitchFamily="34" charset="0"/>
            </a:endParaRPr>
          </a:p>
          <a:p>
            <a:pPr>
              <a:lnSpc>
                <a:spcPct val="150000"/>
              </a:lnSpc>
            </a:pP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152" y="1787235"/>
            <a:ext cx="3362129" cy="3574473"/>
          </a:xfrm>
          <a:prstGeom prst="rect">
            <a:avLst/>
          </a:prstGeom>
        </p:spPr>
      </p:pic>
      <p:sp>
        <p:nvSpPr>
          <p:cNvPr id="5" name="Прямоугольник 4"/>
          <p:cNvSpPr/>
          <p:nvPr/>
        </p:nvSpPr>
        <p:spPr>
          <a:xfrm>
            <a:off x="850195" y="605043"/>
            <a:ext cx="3675173" cy="523220"/>
          </a:xfrm>
          <a:prstGeom prst="rect">
            <a:avLst/>
          </a:prstGeom>
        </p:spPr>
        <p:txBody>
          <a:bodyPr wrap="none">
            <a:spAutoFit/>
          </a:bodyPr>
          <a:lstStyle/>
          <a:p>
            <a:pPr algn="ctr"/>
            <a:r>
              <a:rPr lang="ru-RU" sz="2800" b="1" cap="none" spc="0" dirty="0" smtClean="0">
                <a:ln w="0"/>
                <a:solidFill>
                  <a:schemeClr val="tx1"/>
                </a:solidFill>
                <a:effectLst/>
                <a:latin typeface="Arial" panose="020B0604020202020204" pitchFamily="34" charset="0"/>
                <a:cs typeface="Arial" panose="020B0604020202020204" pitchFamily="34" charset="0"/>
              </a:rPr>
              <a:t>Игра «</a:t>
            </a:r>
            <a:r>
              <a:rPr lang="ru-RU" sz="2800" b="1" cap="none" spc="0" dirty="0" err="1" smtClean="0">
                <a:ln w="0"/>
                <a:solidFill>
                  <a:schemeClr val="tx1"/>
                </a:solidFill>
                <a:effectLst/>
                <a:latin typeface="Arial" panose="020B0604020202020204" pitchFamily="34" charset="0"/>
                <a:cs typeface="Arial" panose="020B0604020202020204" pitchFamily="34" charset="0"/>
              </a:rPr>
              <a:t>Похвалилки</a:t>
            </a:r>
            <a:r>
              <a:rPr lang="ru-RU" sz="2800" b="1" cap="none" spc="0" baseline="0" dirty="0" smtClean="0">
                <a:ln w="0"/>
                <a:solidFill>
                  <a:schemeClr val="tx1"/>
                </a:solidFill>
                <a:effectLst/>
                <a:latin typeface="Arial" panose="020B0604020202020204" pitchFamily="34" charset="0"/>
                <a:cs typeface="Arial" panose="020B0604020202020204" pitchFamily="34" charset="0"/>
              </a:rPr>
              <a:t>»</a:t>
            </a:r>
            <a:endParaRPr lang="ru-RU" sz="2800" b="0" cap="none" spc="0" baseline="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4430329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406018" y="602673"/>
            <a:ext cx="5119255" cy="6065546"/>
          </a:xfrm>
        </p:spPr>
        <p:txBody>
          <a:bodyPr>
            <a:noAutofit/>
          </a:bodyPr>
          <a:lstStyle/>
          <a:p>
            <a:pPr marL="0" indent="0" algn="just">
              <a:buNone/>
            </a:pPr>
            <a:r>
              <a:rPr lang="ru-RU" sz="2200" b="1" cap="none" spc="0" baseline="0" dirty="0" smtClean="0">
                <a:ln w="0"/>
                <a:solidFill>
                  <a:schemeClr val="tx1"/>
                </a:solidFill>
                <a:effectLst/>
                <a:latin typeface="Arial" panose="020B0604020202020204" pitchFamily="34" charset="0"/>
                <a:cs typeface="Arial" panose="020B0604020202020204" pitchFamily="34" charset="0"/>
              </a:rPr>
              <a:t>Цель:</a:t>
            </a:r>
            <a:r>
              <a:rPr lang="ru-RU" sz="2200" b="0" cap="none" spc="0" baseline="0" dirty="0" smtClean="0">
                <a:ln w="0"/>
                <a:solidFill>
                  <a:schemeClr val="tx1"/>
                </a:solidFill>
                <a:effectLst/>
                <a:latin typeface="Arial" panose="020B0604020202020204" pitchFamily="34" charset="0"/>
                <a:cs typeface="Arial" panose="020B0604020202020204" pitchFamily="34" charset="0"/>
              </a:rPr>
              <a:t>  развивать логику, расширять кругозор.</a:t>
            </a:r>
          </a:p>
          <a:p>
            <a:pPr marL="0" indent="0" algn="just" fontAlgn="base">
              <a:buNone/>
            </a:pPr>
            <a:r>
              <a:rPr lang="ru-RU" sz="2200" b="1" cap="none" spc="0" baseline="0" dirty="0" smtClean="0">
                <a:ln w="0"/>
                <a:solidFill>
                  <a:schemeClr val="tx1"/>
                </a:solidFill>
                <a:effectLst/>
                <a:latin typeface="Arial" panose="020B0604020202020204" pitchFamily="34" charset="0"/>
                <a:cs typeface="Arial" panose="020B0604020202020204" pitchFamily="34" charset="0"/>
              </a:rPr>
              <a:t>Ход игры: </a:t>
            </a:r>
            <a:r>
              <a:rPr lang="ru-RU" sz="2200" b="0" i="0" dirty="0" smtClean="0">
                <a:solidFill>
                  <a:schemeClr val="dk1"/>
                </a:solidFill>
                <a:effectLst/>
                <a:latin typeface="Arial" panose="020B0604020202020204" pitchFamily="34" charset="0"/>
                <a:cs typeface="Arial" panose="020B0604020202020204" pitchFamily="34" charset="0"/>
              </a:rPr>
              <a:t>ребенок получает имя – медведь, лиса, волк и т.д. Картинка с именем прикрепляется на спину </a:t>
            </a:r>
            <a:r>
              <a:rPr lang="ru-RU" sz="2200" b="0" i="0" baseline="0" dirty="0" smtClean="0">
                <a:solidFill>
                  <a:schemeClr val="dk1"/>
                </a:solidFill>
                <a:effectLst/>
                <a:latin typeface="Arial" panose="020B0604020202020204" pitchFamily="34" charset="0"/>
                <a:cs typeface="Arial" panose="020B0604020202020204" pitchFamily="34" charset="0"/>
              </a:rPr>
              <a:t> ребенку</a:t>
            </a:r>
            <a:r>
              <a:rPr lang="ru-RU" sz="2200" b="0" i="0" dirty="0" smtClean="0">
                <a:solidFill>
                  <a:schemeClr val="dk1"/>
                </a:solidFill>
                <a:effectLst/>
                <a:latin typeface="Arial" panose="020B0604020202020204" pitchFamily="34" charset="0"/>
                <a:cs typeface="Arial" panose="020B0604020202020204" pitchFamily="34" charset="0"/>
              </a:rPr>
              <a:t>, он об этом не знает, до тех пор, пока с помощью наводящих вопросов не выяснит у окружающих все о себе. Как вариант, можно описывать это животное только прилагательными (например: хитрая, рыжая, пушистая… - лиса). Задача – как можно быстрее выяснить, о ком идет речь.</a:t>
            </a:r>
          </a:p>
          <a:p>
            <a:endParaRPr lang="ru-RU" sz="2000" dirty="0"/>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2872" y="2495460"/>
            <a:ext cx="1563563" cy="2159667"/>
          </a:xfrm>
          <a:prstGeom prst="rect">
            <a:avLst/>
          </a:prstGeom>
        </p:spPr>
      </p:pic>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0050" y="2772208"/>
            <a:ext cx="2353126" cy="1799792"/>
          </a:xfrm>
          <a:prstGeom prst="rect">
            <a:avLst/>
          </a:prstGeom>
        </p:spPr>
      </p:pic>
      <p:sp>
        <p:nvSpPr>
          <p:cNvPr id="8" name="Прямоугольник 7"/>
          <p:cNvSpPr/>
          <p:nvPr/>
        </p:nvSpPr>
        <p:spPr>
          <a:xfrm>
            <a:off x="498763" y="602673"/>
            <a:ext cx="4426528" cy="954107"/>
          </a:xfrm>
          <a:prstGeom prst="rect">
            <a:avLst/>
          </a:prstGeom>
        </p:spPr>
        <p:txBody>
          <a:bodyPr wrap="square">
            <a:spAutoFit/>
          </a:bodyPr>
          <a:lstStyle/>
          <a:p>
            <a:pPr algn="ctr"/>
            <a:r>
              <a:rPr lang="ru-RU" sz="2800" b="1" cap="none" spc="0" dirty="0" smtClean="0">
                <a:ln w="0"/>
                <a:solidFill>
                  <a:schemeClr val="tx1"/>
                </a:solidFill>
                <a:effectLst/>
                <a:latin typeface="Arial" panose="020B0604020202020204" pitchFamily="34" charset="0"/>
                <a:cs typeface="Arial" panose="020B0604020202020204" pitchFamily="34" charset="0"/>
              </a:rPr>
              <a:t>Игра </a:t>
            </a:r>
          </a:p>
          <a:p>
            <a:pPr algn="ctr"/>
            <a:r>
              <a:rPr lang="ru-RU" sz="2800" b="1" cap="none" spc="0" dirty="0" smtClean="0">
                <a:ln w="0"/>
                <a:solidFill>
                  <a:schemeClr val="tx1"/>
                </a:solidFill>
                <a:effectLst/>
                <a:latin typeface="Arial" panose="020B0604020202020204" pitchFamily="34" charset="0"/>
                <a:cs typeface="Arial" panose="020B0604020202020204" pitchFamily="34" charset="0"/>
              </a:rPr>
              <a:t>«Кто я?</a:t>
            </a:r>
            <a:r>
              <a:rPr lang="ru-RU" sz="2800" b="1" cap="none" spc="0" baseline="0" dirty="0" smtClean="0">
                <a:ln w="0"/>
                <a:solidFill>
                  <a:schemeClr val="tx1"/>
                </a:solidFill>
                <a:effectLst/>
                <a:latin typeface="Arial" panose="020B0604020202020204" pitchFamily="34" charset="0"/>
                <a:cs typeface="Arial" panose="020B0604020202020204" pitchFamily="34" charset="0"/>
              </a:rPr>
              <a:t>»</a:t>
            </a:r>
            <a:endParaRPr lang="ru-RU" sz="2800" b="1" cap="none" spc="0" dirty="0">
              <a:ln w="0"/>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9773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434249" y="583459"/>
            <a:ext cx="5056909" cy="5584428"/>
          </a:xfrm>
        </p:spPr>
        <p:txBody>
          <a:bodyPr>
            <a:normAutofit/>
          </a:bodyPr>
          <a:lstStyle/>
          <a:p>
            <a:pPr marL="0" indent="0" algn="just">
              <a:buNone/>
            </a:pPr>
            <a:r>
              <a:rPr lang="ru-RU" sz="2400" b="1" cap="none" spc="0" baseline="0" dirty="0" smtClean="0">
                <a:ln w="0"/>
                <a:solidFill>
                  <a:schemeClr val="tx1"/>
                </a:solidFill>
                <a:effectLst/>
                <a:latin typeface="Arial" panose="020B0604020202020204" pitchFamily="34" charset="0"/>
                <a:cs typeface="Arial" panose="020B0604020202020204" pitchFamily="34" charset="0"/>
              </a:rPr>
              <a:t>Цель:</a:t>
            </a:r>
            <a:r>
              <a:rPr lang="ru-RU" sz="2400" b="0" cap="none" spc="0" baseline="0" dirty="0" smtClean="0">
                <a:ln w="0"/>
                <a:solidFill>
                  <a:schemeClr val="tx1"/>
                </a:solidFill>
                <a:effectLst/>
                <a:latin typeface="Arial" panose="020B0604020202020204" pitchFamily="34" charset="0"/>
                <a:cs typeface="Arial" panose="020B0604020202020204" pitchFamily="34" charset="0"/>
              </a:rPr>
              <a:t>  развивать внимание, логику, расширять кругозор. </a:t>
            </a:r>
          </a:p>
          <a:p>
            <a:pPr marL="0" indent="0" algn="just">
              <a:buNone/>
            </a:pPr>
            <a:r>
              <a:rPr lang="ru-RU" sz="2400" b="1" cap="none" spc="0" baseline="0" dirty="0" smtClean="0">
                <a:ln w="0"/>
                <a:solidFill>
                  <a:schemeClr val="tx1"/>
                </a:solidFill>
                <a:effectLst/>
                <a:latin typeface="Arial" panose="020B0604020202020204" pitchFamily="34" charset="0"/>
                <a:cs typeface="Arial" panose="020B0604020202020204" pitchFamily="34" charset="0"/>
              </a:rPr>
              <a:t>Ход игры: </a:t>
            </a:r>
            <a:r>
              <a:rPr lang="ru-RU" sz="2400" b="0" i="0" dirty="0" smtClean="0">
                <a:solidFill>
                  <a:schemeClr val="dk1"/>
                </a:solidFill>
                <a:effectLst/>
                <a:latin typeface="Arial" panose="020B0604020202020204" pitchFamily="34" charset="0"/>
                <a:cs typeface="Arial" panose="020B0604020202020204" pitchFamily="34" charset="0"/>
              </a:rPr>
              <a:t>Ведущий выбирает любое время года и называет его игрокам. Затем он начинает перечислять явления и предметы, связанные с этим временем года. Время от времени он произносит неправильные слова. Услышав слово, которое не имеет отношения к этому времени года, дети должны хлопнуть в ладоши.</a:t>
            </a:r>
            <a:endParaRPr lang="ru-RU" sz="2400" b="0" cap="none" spc="0" dirty="0" smtClean="0">
              <a:ln w="0"/>
              <a:solidFill>
                <a:schemeClr val="tx1"/>
              </a:solidFill>
              <a:effectLst/>
              <a:latin typeface="Arial" panose="020B0604020202020204" pitchFamily="34" charset="0"/>
              <a:cs typeface="Arial" panose="020B0604020202020204" pitchFamily="34" charset="0"/>
            </a:endParaRPr>
          </a:p>
          <a:p>
            <a:pPr algn="just"/>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2017" y="2009154"/>
            <a:ext cx="3343268" cy="2964365"/>
          </a:xfrm>
          <a:prstGeom prst="rect">
            <a:avLst/>
          </a:prstGeom>
        </p:spPr>
      </p:pic>
      <p:sp>
        <p:nvSpPr>
          <p:cNvPr id="5" name="Прямоугольник 4"/>
          <p:cNvSpPr/>
          <p:nvPr/>
        </p:nvSpPr>
        <p:spPr>
          <a:xfrm>
            <a:off x="65814" y="706582"/>
            <a:ext cx="5555673" cy="954107"/>
          </a:xfrm>
          <a:prstGeom prst="rect">
            <a:avLst/>
          </a:prstGeom>
        </p:spPr>
        <p:txBody>
          <a:bodyPr wrap="square">
            <a:spAutoFit/>
          </a:bodyPr>
          <a:lstStyle/>
          <a:p>
            <a:pPr algn="ctr"/>
            <a:r>
              <a:rPr lang="ru-RU" sz="2800" b="1" cap="none" spc="0" dirty="0" smtClean="0">
                <a:ln w="0"/>
                <a:solidFill>
                  <a:schemeClr val="tx1"/>
                </a:solidFill>
                <a:effectLst/>
                <a:latin typeface="Arial" panose="020B0604020202020204" pitchFamily="34" charset="0"/>
                <a:cs typeface="Arial" panose="020B0604020202020204" pitchFamily="34" charset="0"/>
              </a:rPr>
              <a:t>Игра </a:t>
            </a:r>
          </a:p>
          <a:p>
            <a:pPr algn="ctr"/>
            <a:r>
              <a:rPr lang="ru-RU" sz="2800" b="1" cap="none" spc="0" dirty="0" smtClean="0">
                <a:ln w="0"/>
                <a:solidFill>
                  <a:schemeClr val="tx1"/>
                </a:solidFill>
                <a:effectLst/>
                <a:latin typeface="Arial" panose="020B0604020202020204" pitchFamily="34" charset="0"/>
                <a:cs typeface="Arial" panose="020B0604020202020204" pitchFamily="34" charset="0"/>
              </a:rPr>
              <a:t>«Времена года</a:t>
            </a:r>
            <a:r>
              <a:rPr lang="ru-RU" sz="2800" b="1" cap="none" spc="0" baseline="0" dirty="0" smtClean="0">
                <a:ln w="0"/>
                <a:solidFill>
                  <a:schemeClr val="tx1"/>
                </a:solidFill>
                <a:effectLst/>
                <a:latin typeface="Arial" panose="020B0604020202020204" pitchFamily="34" charset="0"/>
                <a:cs typeface="Arial" panose="020B0604020202020204" pitchFamily="34" charset="0"/>
              </a:rPr>
              <a:t>»</a:t>
            </a:r>
            <a:endParaRPr lang="ru-RU" sz="2800" b="1" cap="none" spc="0" dirty="0">
              <a:ln w="0"/>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4186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049982" y="685800"/>
            <a:ext cx="6303818" cy="5839691"/>
          </a:xfrm>
        </p:spPr>
        <p:txBody>
          <a:bodyPr>
            <a:normAutofit/>
          </a:bodyPr>
          <a:lstStyle/>
          <a:p>
            <a:pPr marL="0" indent="0" algn="just">
              <a:lnSpc>
                <a:spcPct val="100000"/>
              </a:lnSpc>
              <a:buNone/>
            </a:pPr>
            <a:r>
              <a:rPr lang="ru-RU" sz="2200" b="1" cap="none" spc="0" baseline="0" dirty="0" smtClean="0">
                <a:ln w="0"/>
                <a:solidFill>
                  <a:schemeClr val="tx1"/>
                </a:solidFill>
                <a:effectLst/>
                <a:latin typeface="Arial" panose="020B0604020202020204" pitchFamily="34" charset="0"/>
                <a:cs typeface="Arial" panose="020B0604020202020204" pitchFamily="34" charset="0"/>
              </a:rPr>
              <a:t>Цель:</a:t>
            </a:r>
            <a:r>
              <a:rPr lang="ru-RU" sz="2200" b="0" cap="none" spc="0" baseline="0" dirty="0" smtClean="0">
                <a:ln w="0"/>
                <a:solidFill>
                  <a:schemeClr val="tx1"/>
                </a:solidFill>
                <a:effectLst/>
                <a:latin typeface="Arial" panose="020B0604020202020204" pitchFamily="34" charset="0"/>
                <a:cs typeface="Arial" panose="020B0604020202020204" pitchFamily="34" charset="0"/>
              </a:rPr>
              <a:t>  Развивает воображение, способствует снятию мышечных зажимов.</a:t>
            </a:r>
          </a:p>
          <a:p>
            <a:pPr marL="0" indent="0" algn="just">
              <a:lnSpc>
                <a:spcPct val="100000"/>
              </a:lnSpc>
              <a:buNone/>
            </a:pPr>
            <a:r>
              <a:rPr lang="ru-RU" sz="2200" b="1" cap="none" spc="0" baseline="0" dirty="0" smtClean="0">
                <a:ln w="0"/>
                <a:solidFill>
                  <a:schemeClr val="tx1"/>
                </a:solidFill>
                <a:effectLst/>
                <a:latin typeface="Arial" panose="020B0604020202020204" pitchFamily="34" charset="0"/>
                <a:cs typeface="Arial" panose="020B0604020202020204" pitchFamily="34" charset="0"/>
              </a:rPr>
              <a:t>Ход игры: </a:t>
            </a:r>
            <a:r>
              <a:rPr lang="ru-RU" sz="2200" b="0" i="0" cap="none" spc="0" baseline="0" dirty="0" smtClean="0">
                <a:ln>
                  <a:noFill/>
                </a:ln>
                <a:solidFill>
                  <a:schemeClr val="dk1"/>
                </a:solidFill>
                <a:effectLst/>
                <a:latin typeface="Arial" panose="020B0604020202020204" pitchFamily="34" charset="0"/>
                <a:cs typeface="Arial" panose="020B0604020202020204" pitchFamily="34" charset="0"/>
              </a:rPr>
              <a:t>Перед началом игры взрослый говорит детям, что сейчас они будут рисовать картины на спине друг друга. Для этого необходимо встать друг за другом. по команде один ребенок рисует на спине другого, например букву или цифру, только большого размера используя всю поверхность спины и правильно так, как они пишутся. Тот кто пишет на спине просит отгадать какая буква. Дети меняются местами.</a:t>
            </a:r>
            <a:endParaRPr lang="ru-RU" sz="2200" b="0" cap="none" spc="0" dirty="0" smtClean="0">
              <a:ln w="0"/>
              <a:solidFill>
                <a:schemeClr val="tx1"/>
              </a:solidFill>
              <a:effectLst/>
              <a:latin typeface="Arial" panose="020B0604020202020204" pitchFamily="34" charset="0"/>
              <a:cs typeface="Arial" panose="020B0604020202020204" pitchFamily="34" charset="0"/>
            </a:endParaRPr>
          </a:p>
          <a:p>
            <a:endParaRPr lang="ru-RU" dirty="0"/>
          </a:p>
        </p:txBody>
      </p:sp>
      <p:sp>
        <p:nvSpPr>
          <p:cNvPr id="4" name="Прямоугольник 3"/>
          <p:cNvSpPr/>
          <p:nvPr/>
        </p:nvSpPr>
        <p:spPr>
          <a:xfrm>
            <a:off x="436418" y="605044"/>
            <a:ext cx="4531915" cy="1384995"/>
          </a:xfrm>
          <a:prstGeom prst="rect">
            <a:avLst/>
          </a:prstGeom>
        </p:spPr>
        <p:txBody>
          <a:bodyPr wrap="square">
            <a:spAutoFit/>
          </a:bodyPr>
          <a:lstStyle/>
          <a:p>
            <a:pPr algn="ctr"/>
            <a:r>
              <a:rPr lang="ru-RU" sz="2800" b="1" cap="none" spc="0" dirty="0" smtClean="0">
                <a:ln w="0"/>
                <a:solidFill>
                  <a:schemeClr val="tx1"/>
                </a:solidFill>
                <a:effectLst/>
                <a:latin typeface="Arial" panose="020B0604020202020204" pitchFamily="34" charset="0"/>
                <a:cs typeface="Arial" panose="020B0604020202020204" pitchFamily="34" charset="0"/>
              </a:rPr>
              <a:t>Игра </a:t>
            </a:r>
          </a:p>
          <a:p>
            <a:pPr algn="ctr"/>
            <a:r>
              <a:rPr lang="ru-RU" sz="2800" b="1" cap="none" spc="0" dirty="0" smtClean="0">
                <a:ln w="0"/>
                <a:solidFill>
                  <a:schemeClr val="tx1"/>
                </a:solidFill>
                <a:effectLst/>
                <a:latin typeface="Arial" panose="020B0604020202020204" pitchFamily="34" charset="0"/>
                <a:cs typeface="Arial" panose="020B0604020202020204" pitchFamily="34" charset="0"/>
              </a:rPr>
              <a:t>«Рисуем</a:t>
            </a:r>
            <a:r>
              <a:rPr lang="ru-RU" sz="2800" b="1" cap="none" spc="0" baseline="0" dirty="0" smtClean="0">
                <a:ln w="0"/>
                <a:solidFill>
                  <a:schemeClr val="tx1"/>
                </a:solidFill>
                <a:effectLst/>
                <a:latin typeface="Arial" panose="020B0604020202020204" pitchFamily="34" charset="0"/>
                <a:cs typeface="Arial" panose="020B0604020202020204" pitchFamily="34" charset="0"/>
              </a:rPr>
              <a:t> на спине друга</a:t>
            </a:r>
            <a:r>
              <a:rPr lang="ru-RU" sz="2800" b="1" cap="none" spc="0" dirty="0" smtClean="0">
                <a:ln w="0"/>
                <a:solidFill>
                  <a:schemeClr val="tx1"/>
                </a:solidFill>
                <a:effectLst/>
                <a:latin typeface="Arial" panose="020B0604020202020204" pitchFamily="34" charset="0"/>
                <a:cs typeface="Arial" panose="020B0604020202020204" pitchFamily="34" charset="0"/>
              </a:rPr>
              <a:t>»</a:t>
            </a:r>
            <a:endParaRPr lang="ru-RU" sz="2800" b="0" cap="none" spc="0" baseline="0" dirty="0">
              <a:ln w="0"/>
              <a:solidFill>
                <a:schemeClr val="tx1"/>
              </a:solidFill>
              <a:effectLst>
                <a:outerShdw blurRad="38100" dist="19050" dir="2700000" algn="tl" rotWithShape="0">
                  <a:schemeClr val="dk1">
                    <a:alpha val="40000"/>
                  </a:schemeClr>
                </a:outerShdw>
              </a:effectLst>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7527" y="2360691"/>
            <a:ext cx="3436874" cy="3208835"/>
          </a:xfrm>
          <a:prstGeom prst="rect">
            <a:avLst/>
          </a:prstGeom>
        </p:spPr>
      </p:pic>
    </p:spTree>
    <p:extLst>
      <p:ext uri="{BB962C8B-B14F-4D97-AF65-F5344CB8AC3E}">
        <p14:creationId xmlns:p14="http://schemas.microsoft.com/office/powerpoint/2010/main" val="3463218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935094" y="436419"/>
            <a:ext cx="6283036" cy="6176963"/>
          </a:xfrm>
        </p:spPr>
        <p:txBody>
          <a:bodyPr>
            <a:normAutofit/>
          </a:bodyPr>
          <a:lstStyle/>
          <a:p>
            <a:pPr marL="0" indent="0" algn="just">
              <a:buNone/>
            </a:pPr>
            <a:r>
              <a:rPr lang="ru-RU" sz="2400" b="1" cap="none" spc="0" baseline="0" dirty="0" smtClean="0">
                <a:ln w="0"/>
                <a:solidFill>
                  <a:schemeClr val="tx1"/>
                </a:solidFill>
                <a:effectLst/>
                <a:latin typeface="Arial" panose="020B0604020202020204" pitchFamily="34" charset="0"/>
                <a:cs typeface="Arial" panose="020B0604020202020204" pitchFamily="34" charset="0"/>
              </a:rPr>
              <a:t>Цель:</a:t>
            </a:r>
            <a:r>
              <a:rPr lang="ru-RU" sz="2400" b="0" cap="none" spc="0" baseline="0" dirty="0" smtClean="0">
                <a:ln w="0"/>
                <a:solidFill>
                  <a:schemeClr val="tx1"/>
                </a:solidFill>
                <a:effectLst/>
                <a:latin typeface="Arial" panose="020B0604020202020204" pitchFamily="34" charset="0"/>
                <a:cs typeface="Arial" panose="020B0604020202020204" pitchFamily="34" charset="0"/>
              </a:rPr>
              <a:t>  Развивать внимание.</a:t>
            </a:r>
          </a:p>
          <a:p>
            <a:pPr marL="0" indent="0" algn="just">
              <a:buNone/>
            </a:pPr>
            <a:r>
              <a:rPr lang="ru-RU" sz="2400" b="1" cap="none" spc="0" baseline="0" dirty="0" smtClean="0">
                <a:ln w="0"/>
                <a:solidFill>
                  <a:schemeClr val="tx1"/>
                </a:solidFill>
                <a:effectLst/>
                <a:latin typeface="Arial" panose="020B0604020202020204" pitchFamily="34" charset="0"/>
                <a:cs typeface="Arial" panose="020B0604020202020204" pitchFamily="34" charset="0"/>
              </a:rPr>
              <a:t>Ход игры: </a:t>
            </a:r>
            <a:r>
              <a:rPr lang="ru-RU" sz="2400" b="0" i="0" cap="none" spc="0" baseline="0" dirty="0" smtClean="0">
                <a:ln>
                  <a:noFill/>
                </a:ln>
                <a:solidFill>
                  <a:schemeClr val="dk1"/>
                </a:solidFill>
                <a:effectLst/>
                <a:latin typeface="Arial" panose="020B0604020202020204" pitchFamily="34" charset="0"/>
                <a:cs typeface="Arial" panose="020B0604020202020204" pitchFamily="34" charset="0"/>
              </a:rPr>
              <a:t>Дети садятся по кругу. Ведущий говорит : "Ребята сегодня мы будем превращаться в инопланетян. Вы знаете кто это? Они живут на другой планете и говорят на своем языке". Один из вас сейчас будет в роли инопланетянина и говорить на другом языке. Считалкой выбирается ведущий, ему дается инструкция: "Скажи слово не разжимая губ". Ребенок говорит например:« Зеленый" не разжимая губ. Остальные отгадывают, что он сказал. В роли ведущего каждый ребенок. Можно выбрать категорию например : "Цвета, игрушки , мебель". </a:t>
            </a:r>
            <a:endParaRPr lang="ru-RU" sz="2400" b="0" cap="none" spc="0" dirty="0" smtClean="0">
              <a:ln w="0"/>
              <a:solidFill>
                <a:schemeClr val="tx1"/>
              </a:solidFill>
              <a:effectLst/>
              <a:latin typeface="Arial" panose="020B0604020202020204" pitchFamily="34" charset="0"/>
              <a:cs typeface="Arial" panose="020B0604020202020204" pitchFamily="34" charset="0"/>
            </a:endParaRPr>
          </a:p>
          <a:p>
            <a:pPr marL="0" indent="0">
              <a:buNone/>
            </a:pPr>
            <a:endParaRPr lang="ru-RU" sz="2400" dirty="0">
              <a:latin typeface="Arial" panose="020B0604020202020204" pitchFamily="34" charset="0"/>
              <a:cs typeface="Arial" panose="020B0604020202020204" pitchFamily="34"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8309" y="1926144"/>
            <a:ext cx="3237512" cy="3726510"/>
          </a:xfrm>
          <a:prstGeom prst="rect">
            <a:avLst/>
          </a:prstGeom>
        </p:spPr>
      </p:pic>
      <p:sp>
        <p:nvSpPr>
          <p:cNvPr id="5" name="Прямоугольник 4"/>
          <p:cNvSpPr/>
          <p:nvPr/>
        </p:nvSpPr>
        <p:spPr>
          <a:xfrm>
            <a:off x="56656" y="436419"/>
            <a:ext cx="5160818" cy="954107"/>
          </a:xfrm>
          <a:prstGeom prst="rect">
            <a:avLst/>
          </a:prstGeom>
        </p:spPr>
        <p:txBody>
          <a:bodyPr wrap="square">
            <a:spAutoFit/>
          </a:bodyPr>
          <a:lstStyle/>
          <a:p>
            <a:pPr algn="ctr"/>
            <a:r>
              <a:rPr lang="ru-RU" sz="2800" b="1" cap="none" spc="0" dirty="0" smtClean="0">
                <a:ln w="0"/>
                <a:solidFill>
                  <a:schemeClr val="tx1"/>
                </a:solidFill>
                <a:effectLst/>
                <a:latin typeface="Arial" panose="020B0604020202020204" pitchFamily="34" charset="0"/>
                <a:cs typeface="Arial" panose="020B0604020202020204" pitchFamily="34" charset="0"/>
              </a:rPr>
              <a:t>Игра</a:t>
            </a:r>
          </a:p>
          <a:p>
            <a:pPr lvl="0" algn="ctr">
              <a:defRPr/>
            </a:pPr>
            <a:r>
              <a:rPr lang="ru-RU" sz="2800" b="1" kern="0" dirty="0">
                <a:ln w="0"/>
                <a:solidFill>
                  <a:prstClr val="black"/>
                </a:solidFill>
                <a:latin typeface="Arial" panose="020B0604020202020204" pitchFamily="34" charset="0"/>
                <a:cs typeface="Arial" panose="020B0604020202020204" pitchFamily="34" charset="0"/>
              </a:rPr>
              <a:t>«</a:t>
            </a:r>
            <a:r>
              <a:rPr lang="ru-RU" sz="2800" b="1" dirty="0">
                <a:ln w="0"/>
                <a:latin typeface="Arial" panose="020B0604020202020204" pitchFamily="34" charset="0"/>
                <a:cs typeface="Arial" panose="020B0604020202020204" pitchFamily="34" charset="0"/>
              </a:rPr>
              <a:t>Инопланетяне</a:t>
            </a:r>
            <a:r>
              <a:rPr lang="ru-RU" sz="2800" b="1" kern="0" dirty="0">
                <a:ln w="0"/>
                <a:solidFill>
                  <a:prstClr val="black"/>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0815799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43345" y="332509"/>
            <a:ext cx="9144000" cy="1618818"/>
          </a:xfrm>
        </p:spPr>
        <p:txBody>
          <a:bodyPr>
            <a:normAutofit fontScale="90000"/>
          </a:bodyPr>
          <a:lstStyle/>
          <a:p>
            <a:r>
              <a:rPr lang="ru-RU" b="1" dirty="0" smtClean="0">
                <a:latin typeface="Arial" panose="020B0604020202020204" pitchFamily="34" charset="0"/>
                <a:cs typeface="Arial" panose="020B0604020202020204" pitchFamily="34" charset="0"/>
              </a:rPr>
              <a:t>ИГРА – ИСТОЧНИК НАШЕГО СЧАСТЬЯ</a:t>
            </a:r>
            <a:endParaRPr lang="ru-RU" b="1" dirty="0">
              <a:latin typeface="Arial" panose="020B0604020202020204" pitchFamily="34" charset="0"/>
              <a:cs typeface="Arial" panose="020B0604020202020204" pitchFamily="34" charset="0"/>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3844" y="2174660"/>
            <a:ext cx="6587029" cy="4418478"/>
          </a:xfrm>
          <a:prstGeom prst="rect">
            <a:avLst/>
          </a:prstGeom>
        </p:spPr>
      </p:pic>
    </p:spTree>
    <p:extLst>
      <p:ext uri="{BB962C8B-B14F-4D97-AF65-F5344CB8AC3E}">
        <p14:creationId xmlns:p14="http://schemas.microsoft.com/office/powerpoint/2010/main" val="1913432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30861" y="1469848"/>
            <a:ext cx="8596668" cy="3880773"/>
          </a:xfrm>
        </p:spPr>
        <p:txBody>
          <a:bodyPr>
            <a:normAutofit fontScale="85000" lnSpcReduction="10000"/>
          </a:bodyPr>
          <a:lstStyle/>
          <a:p>
            <a:pPr marL="0" indent="0" algn="just">
              <a:lnSpc>
                <a:spcPct val="150000"/>
              </a:lnSpc>
              <a:buNone/>
            </a:pPr>
            <a:r>
              <a:rPr lang="ru-RU" sz="2400" dirty="0" smtClean="0">
                <a:solidFill>
                  <a:schemeClr val="tx1"/>
                </a:solidFill>
                <a:latin typeface="Arial" panose="020B0604020202020204" pitchFamily="34" charset="0"/>
                <a:cs typeface="Arial" panose="020B0604020202020204" pitchFamily="34" charset="0"/>
              </a:rPr>
              <a:t>Игра-самый важный труд для ребенка. Под игрой подразумевается любая активность, в которой есть место спонтанным открытиям и превращениям. Мы можем играть практически в любой ситуации, и большинство детей делают это при выполнении повседневных дел. Если мы занимаемся зубрежкой – мы совершаем действие, противоположное игре. Но если мы выдумываем разнообразные приемы для лучшего запоминания материала, то наша деятельность может стать игрой.</a:t>
            </a:r>
            <a:endParaRPr lang="ru-RU"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952844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10851" y="1228936"/>
            <a:ext cx="8596668" cy="4188453"/>
          </a:xfrm>
        </p:spPr>
        <p:txBody>
          <a:bodyPr/>
          <a:lstStyle/>
          <a:p>
            <a:endParaRPr lang="ru-RU" b="1" dirty="0" smtClean="0"/>
          </a:p>
          <a:p>
            <a:pPr marL="0" indent="0">
              <a:buNone/>
            </a:pPr>
            <a:r>
              <a:rPr lang="ru-RU" sz="2400" dirty="0" smtClean="0">
                <a:solidFill>
                  <a:schemeClr val="tx1"/>
                </a:solidFill>
                <a:latin typeface="Arial" panose="020B0604020202020204" pitchFamily="34" charset="0"/>
                <a:cs typeface="Arial" panose="020B0604020202020204" pitchFamily="34" charset="0"/>
              </a:rPr>
              <a:t>Игротека – это собрание игр, которые направлены на все виды деятельности в развитии ребенка.</a:t>
            </a:r>
            <a:endParaRPr lang="ru-RU" sz="2400" dirty="0">
              <a:solidFill>
                <a:schemeClr val="tx1"/>
              </a:solidFill>
              <a:latin typeface="Arial" panose="020B0604020202020204" pitchFamily="34" charset="0"/>
              <a:cs typeface="Arial" panose="020B0604020202020204" pitchFamily="34" charset="0"/>
            </a:endParaRPr>
          </a:p>
          <a:p>
            <a:r>
              <a:rPr lang="ru-RU" sz="2400" dirty="0">
                <a:solidFill>
                  <a:schemeClr val="tx1"/>
                </a:solidFill>
                <a:latin typeface="Arial" panose="020B0604020202020204" pitchFamily="34" charset="0"/>
                <a:cs typeface="Arial" panose="020B0604020202020204" pitchFamily="34" charset="0"/>
              </a:rPr>
              <a:t>р</a:t>
            </a:r>
            <a:r>
              <a:rPr lang="ru-RU" sz="2400" dirty="0" smtClean="0">
                <a:solidFill>
                  <a:schemeClr val="tx1"/>
                </a:solidFill>
                <a:latin typeface="Arial" panose="020B0604020202020204" pitchFamily="34" charset="0"/>
                <a:cs typeface="Arial" panose="020B0604020202020204" pitchFamily="34" charset="0"/>
              </a:rPr>
              <a:t>азвитие памяти</a:t>
            </a:r>
            <a:r>
              <a:rPr lang="ru-RU" sz="2400" dirty="0">
                <a:solidFill>
                  <a:schemeClr val="tx1"/>
                </a:solidFill>
                <a:latin typeface="Arial" panose="020B0604020202020204" pitchFamily="34" charset="0"/>
                <a:cs typeface="Arial" panose="020B0604020202020204" pitchFamily="34" charset="0"/>
              </a:rPr>
              <a:t>, внимания, коррекция эмоционального </a:t>
            </a:r>
            <a:r>
              <a:rPr lang="ru-RU" sz="2400" dirty="0" smtClean="0">
                <a:solidFill>
                  <a:schemeClr val="tx1"/>
                </a:solidFill>
                <a:latin typeface="Arial" panose="020B0604020202020204" pitchFamily="34" charset="0"/>
                <a:cs typeface="Arial" panose="020B0604020202020204" pitchFamily="34" charset="0"/>
              </a:rPr>
              <a:t>состояния</a:t>
            </a:r>
          </a:p>
          <a:p>
            <a:r>
              <a:rPr lang="ru-RU" sz="2400" kern="0" dirty="0">
                <a:ln w="0"/>
                <a:solidFill>
                  <a:schemeClr val="tx1"/>
                </a:solidFill>
                <a:latin typeface="Arial" panose="020B0604020202020204" pitchFamily="34" charset="0"/>
                <a:cs typeface="Arial" panose="020B0604020202020204" pitchFamily="34" charset="0"/>
              </a:rPr>
              <a:t>ф</a:t>
            </a:r>
            <a:r>
              <a:rPr lang="ru-RU" sz="2400" kern="0" dirty="0" smtClean="0">
                <a:ln w="0"/>
                <a:solidFill>
                  <a:schemeClr val="tx1"/>
                </a:solidFill>
                <a:latin typeface="Arial" panose="020B0604020202020204" pitchFamily="34" charset="0"/>
                <a:cs typeface="Arial" panose="020B0604020202020204" pitchFamily="34" charset="0"/>
              </a:rPr>
              <a:t>ормирование приемлемого </a:t>
            </a:r>
            <a:r>
              <a:rPr lang="ru-RU" sz="2400" kern="0" dirty="0">
                <a:ln w="0"/>
                <a:solidFill>
                  <a:schemeClr val="tx1"/>
                </a:solidFill>
                <a:latin typeface="Arial" panose="020B0604020202020204" pitchFamily="34" charset="0"/>
                <a:cs typeface="Arial" panose="020B0604020202020204" pitchFamily="34" charset="0"/>
              </a:rPr>
              <a:t>способа вербального выражения </a:t>
            </a:r>
            <a:r>
              <a:rPr lang="ru-RU" sz="2400" kern="0" dirty="0" smtClean="0">
                <a:ln w="0"/>
                <a:solidFill>
                  <a:schemeClr val="tx1"/>
                </a:solidFill>
                <a:latin typeface="Arial" panose="020B0604020202020204" pitchFamily="34" charset="0"/>
                <a:cs typeface="Arial" panose="020B0604020202020204" pitchFamily="34" charset="0"/>
              </a:rPr>
              <a:t>гнева</a:t>
            </a:r>
          </a:p>
          <a:p>
            <a:r>
              <a:rPr lang="ru-RU" sz="2400" dirty="0" smtClean="0">
                <a:ln w="0"/>
                <a:solidFill>
                  <a:schemeClr val="tx1"/>
                </a:solidFill>
                <a:latin typeface="Arial" panose="020B0604020202020204" pitchFamily="34" charset="0"/>
                <a:cs typeface="Arial" panose="020B0604020202020204" pitchFamily="34" charset="0"/>
              </a:rPr>
              <a:t>формирование </a:t>
            </a:r>
            <a:r>
              <a:rPr lang="ru-RU" sz="2400" dirty="0">
                <a:ln w="0"/>
                <a:solidFill>
                  <a:schemeClr val="tx1"/>
                </a:solidFill>
                <a:latin typeface="Arial" panose="020B0604020202020204" pitchFamily="34" charset="0"/>
                <a:cs typeface="Arial" panose="020B0604020202020204" pitchFamily="34" charset="0"/>
              </a:rPr>
              <a:t>представления учащихся об эмоциях, </a:t>
            </a:r>
            <a:r>
              <a:rPr lang="ru-RU" sz="2400" dirty="0" smtClean="0">
                <a:ln w="0"/>
                <a:solidFill>
                  <a:schemeClr val="tx1"/>
                </a:solidFill>
                <a:latin typeface="Arial" panose="020B0604020202020204" pitchFamily="34" charset="0"/>
                <a:cs typeface="Arial" panose="020B0604020202020204" pitchFamily="34" charset="0"/>
              </a:rPr>
              <a:t>развитие  умения </a:t>
            </a:r>
            <a:r>
              <a:rPr lang="ru-RU" sz="2400" dirty="0">
                <a:ln w="0"/>
                <a:solidFill>
                  <a:schemeClr val="tx1"/>
                </a:solidFill>
                <a:latin typeface="Arial" panose="020B0604020202020204" pitchFamily="34" charset="0"/>
                <a:cs typeface="Arial" panose="020B0604020202020204" pitchFamily="34" charset="0"/>
              </a:rPr>
              <a:t>правильно оценивать себя и других.</a:t>
            </a:r>
          </a:p>
          <a:p>
            <a:pPr algn="just"/>
            <a:endParaRPr lang="ru-RU"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65402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810534" y="404338"/>
            <a:ext cx="6096000" cy="6063198"/>
          </a:xfrm>
          <a:prstGeom prst="rect">
            <a:avLst/>
          </a:prstGeom>
        </p:spPr>
        <p:txBody>
          <a:bodyPr>
            <a:spAutoFit/>
          </a:bodyPr>
          <a:lstStyle/>
          <a:p>
            <a:pPr lvl="0" algn="ctr"/>
            <a:endParaRPr lang="ru-RU" sz="2800" kern="0" dirty="0">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endParaRPr>
          </a:p>
          <a:p>
            <a:pPr lvl="0" algn="just">
              <a:lnSpc>
                <a:spcPct val="150000"/>
              </a:lnSpc>
            </a:pPr>
            <a:r>
              <a:rPr lang="ru-RU" sz="2400" b="1" kern="0" dirty="0">
                <a:ln w="0"/>
                <a:solidFill>
                  <a:prstClr val="black"/>
                </a:solidFill>
                <a:latin typeface="Arial" panose="020B0604020202020204" pitchFamily="34" charset="0"/>
                <a:cs typeface="Arial" panose="020B0604020202020204" pitchFamily="34" charset="0"/>
              </a:rPr>
              <a:t>Цель:</a:t>
            </a:r>
            <a:r>
              <a:rPr lang="ru-RU" sz="2400" kern="0" dirty="0">
                <a:ln w="0"/>
                <a:solidFill>
                  <a:prstClr val="black"/>
                </a:solidFill>
                <a:latin typeface="Arial" panose="020B0604020202020204" pitchFamily="34" charset="0"/>
                <a:cs typeface="Arial" panose="020B0604020202020204" pitchFamily="34" charset="0"/>
              </a:rPr>
              <a:t> </a:t>
            </a:r>
            <a:r>
              <a:rPr lang="ru-RU" sz="2400" kern="0" dirty="0" smtClean="0">
                <a:ln w="0"/>
                <a:solidFill>
                  <a:prstClr val="black"/>
                </a:solidFill>
                <a:latin typeface="Arial" panose="020B0604020202020204" pitchFamily="34" charset="0"/>
                <a:cs typeface="Arial" panose="020B0604020202020204" pitchFamily="34" charset="0"/>
              </a:rPr>
              <a:t>формирование </a:t>
            </a:r>
            <a:r>
              <a:rPr lang="ru-RU" sz="2400" kern="0" dirty="0">
                <a:ln w="0"/>
                <a:solidFill>
                  <a:prstClr val="black"/>
                </a:solidFill>
                <a:latin typeface="Arial" panose="020B0604020202020204" pitchFamily="34" charset="0"/>
                <a:cs typeface="Arial" panose="020B0604020202020204" pitchFamily="34" charset="0"/>
              </a:rPr>
              <a:t>приемлемого способа вербального выражения гнева.</a:t>
            </a:r>
          </a:p>
          <a:p>
            <a:pPr lvl="0" algn="just">
              <a:lnSpc>
                <a:spcPct val="150000"/>
              </a:lnSpc>
            </a:pPr>
            <a:r>
              <a:rPr lang="ru-RU" sz="2400" b="1" kern="0" dirty="0">
                <a:ln w="0"/>
                <a:solidFill>
                  <a:prstClr val="black"/>
                </a:solidFill>
                <a:latin typeface="Arial" panose="020B0604020202020204" pitchFamily="34" charset="0"/>
                <a:cs typeface="Arial" panose="020B0604020202020204" pitchFamily="34" charset="0"/>
              </a:rPr>
              <a:t>Ход игры: </a:t>
            </a:r>
            <a:r>
              <a:rPr lang="ru-RU" sz="2400" kern="0" dirty="0" smtClean="0">
                <a:ln w="0"/>
                <a:solidFill>
                  <a:prstClr val="black"/>
                </a:solidFill>
                <a:latin typeface="Arial" panose="020B0604020202020204" pitchFamily="34" charset="0"/>
                <a:cs typeface="Arial" panose="020B0604020202020204" pitchFamily="34" charset="0"/>
              </a:rPr>
              <a:t>участники </a:t>
            </a:r>
            <a:r>
              <a:rPr lang="ru-RU" sz="2400" kern="0" dirty="0">
                <a:ln w="0"/>
                <a:solidFill>
                  <a:prstClr val="black"/>
                </a:solidFill>
                <a:latin typeface="Arial" panose="020B0604020202020204" pitchFamily="34" charset="0"/>
                <a:cs typeface="Arial" panose="020B0604020202020204" pitchFamily="34" charset="0"/>
              </a:rPr>
              <a:t>по очереди обзывают друг друга не обидными словами. Можно использовать названия овощей, фруктов. Например: "А ты - морковка", "А ты- капуста".  В заключение обязательно сказать своему соседу что-нибудь приятное. Например: "Ты - добрый".</a:t>
            </a:r>
          </a:p>
        </p:txBody>
      </p:sp>
      <p:pic>
        <p:nvPicPr>
          <p:cNvPr id="5" name="Объект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63776" y="1773396"/>
            <a:ext cx="3806979" cy="3193458"/>
          </a:xfrm>
          <a:prstGeom prst="rect">
            <a:avLst/>
          </a:prstGeom>
        </p:spPr>
      </p:pic>
      <p:sp>
        <p:nvSpPr>
          <p:cNvPr id="6" name="Прямоугольник 5"/>
          <p:cNvSpPr/>
          <p:nvPr/>
        </p:nvSpPr>
        <p:spPr>
          <a:xfrm>
            <a:off x="602973" y="916771"/>
            <a:ext cx="3546164" cy="523220"/>
          </a:xfrm>
          <a:prstGeom prst="rect">
            <a:avLst/>
          </a:prstGeom>
        </p:spPr>
        <p:txBody>
          <a:bodyPr wrap="none">
            <a:spAutoFit/>
          </a:bodyPr>
          <a:lstStyle/>
          <a:p>
            <a:pPr lvl="0" algn="ctr"/>
            <a:r>
              <a:rPr lang="ru-RU" sz="2800" b="1" kern="0" dirty="0">
                <a:ln w="0"/>
                <a:solidFill>
                  <a:prstClr val="black"/>
                </a:solidFill>
                <a:latin typeface="Arial" panose="020B0604020202020204" pitchFamily="34" charset="0"/>
                <a:cs typeface="Arial" panose="020B0604020202020204" pitchFamily="34" charset="0"/>
              </a:rPr>
              <a:t>Игра «</a:t>
            </a:r>
            <a:r>
              <a:rPr lang="ru-RU" sz="2800" b="1" kern="0" dirty="0" err="1">
                <a:ln w="0"/>
                <a:solidFill>
                  <a:prstClr val="black"/>
                </a:solidFill>
                <a:latin typeface="Arial" panose="020B0604020202020204" pitchFamily="34" charset="0"/>
                <a:cs typeface="Arial" panose="020B0604020202020204" pitchFamily="34" charset="0"/>
              </a:rPr>
              <a:t>Обзывалки</a:t>
            </a:r>
            <a:r>
              <a:rPr lang="ru-RU" sz="2800" b="1" kern="0" dirty="0">
                <a:ln w="0"/>
                <a:solidFill>
                  <a:prstClr val="black"/>
                </a:solidFill>
                <a:latin typeface="Arial" panose="020B0604020202020204" pitchFamily="34" charset="0"/>
                <a:cs typeface="Arial" panose="020B0604020202020204" pitchFamily="34" charset="0"/>
              </a:rPr>
              <a:t>»</a:t>
            </a:r>
            <a:endParaRPr lang="ru-RU" sz="2800" kern="0" dirty="0">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16353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889608" y="433390"/>
            <a:ext cx="6636327" cy="5408761"/>
          </a:xfrm>
        </p:spPr>
        <p:txBody>
          <a:bodyPr>
            <a:normAutofit fontScale="25000" lnSpcReduction="20000"/>
          </a:bodyPr>
          <a:lstStyle/>
          <a:p>
            <a:pPr marL="0" indent="0" algn="ctr">
              <a:buNone/>
            </a:pPr>
            <a:endParaRPr lang="ru-RU" sz="3600" b="1" cap="none" spc="0" dirty="0" smtClean="0">
              <a:ln w="0"/>
              <a:solidFill>
                <a:schemeClr val="tx1"/>
              </a:solidFill>
              <a:effectLst/>
              <a:latin typeface="Arial" panose="020B0604020202020204" pitchFamily="34" charset="0"/>
              <a:cs typeface="Arial" panose="020B0604020202020204" pitchFamily="34" charset="0"/>
            </a:endParaRPr>
          </a:p>
          <a:p>
            <a:pPr marL="0" indent="0" algn="just">
              <a:lnSpc>
                <a:spcPct val="120000"/>
              </a:lnSpc>
              <a:buNone/>
            </a:pPr>
            <a:r>
              <a:rPr lang="ru-RU" sz="8000" b="1" cap="none" spc="0" baseline="0" dirty="0" smtClean="0">
                <a:ln w="0"/>
                <a:solidFill>
                  <a:schemeClr val="tx1"/>
                </a:solidFill>
                <a:effectLst/>
                <a:latin typeface="Arial" panose="020B0604020202020204" pitchFamily="34" charset="0"/>
                <a:cs typeface="Arial" panose="020B0604020202020204" pitchFamily="34" charset="0"/>
              </a:rPr>
              <a:t>Цель:</a:t>
            </a:r>
            <a:r>
              <a:rPr lang="ru-RU" sz="8000" b="0" cap="none" spc="0" baseline="0" dirty="0" smtClean="0">
                <a:ln w="0"/>
                <a:solidFill>
                  <a:schemeClr val="tx1"/>
                </a:solidFill>
                <a:effectLst/>
                <a:latin typeface="Arial" panose="020B0604020202020204" pitchFamily="34" charset="0"/>
                <a:cs typeface="Arial" panose="020B0604020202020204" pitchFamily="34" charset="0"/>
              </a:rPr>
              <a:t> </a:t>
            </a:r>
            <a:r>
              <a:rPr lang="ru-RU" sz="8000" b="0" i="0" dirty="0" smtClean="0">
                <a:solidFill>
                  <a:schemeClr val="tx1"/>
                </a:solidFill>
                <a:effectLst/>
                <a:latin typeface="Arial" panose="020B0604020202020204" pitchFamily="34" charset="0"/>
                <a:cs typeface="Arial" panose="020B0604020202020204" pitchFamily="34" charset="0"/>
              </a:rPr>
              <a:t>развивать внимание, память, быстроту, снять психоэмоциональное напряжение.</a:t>
            </a:r>
            <a:endParaRPr lang="ru-RU" sz="8000" b="0" cap="none" spc="0" baseline="0" dirty="0" smtClean="0">
              <a:ln w="0"/>
              <a:solidFill>
                <a:schemeClr val="tx1"/>
              </a:solidFill>
              <a:effectLst/>
              <a:latin typeface="Arial" panose="020B0604020202020204" pitchFamily="34" charset="0"/>
              <a:cs typeface="Arial" panose="020B0604020202020204" pitchFamily="34" charset="0"/>
            </a:endParaRPr>
          </a:p>
          <a:p>
            <a:pPr marL="0" indent="0" algn="just">
              <a:lnSpc>
                <a:spcPct val="120000"/>
              </a:lnSpc>
              <a:buNone/>
            </a:pPr>
            <a:r>
              <a:rPr lang="ru-RU" sz="8000" b="1" cap="none" spc="0" baseline="0" dirty="0" smtClean="0">
                <a:ln w="0"/>
                <a:solidFill>
                  <a:schemeClr val="tx1"/>
                </a:solidFill>
                <a:effectLst/>
                <a:latin typeface="Arial" panose="020B0604020202020204" pitchFamily="34" charset="0"/>
                <a:cs typeface="Arial" panose="020B0604020202020204" pitchFamily="34" charset="0"/>
              </a:rPr>
              <a:t>Ход игры: </a:t>
            </a:r>
            <a:r>
              <a:rPr lang="ru-RU" sz="8000" b="0" i="0" dirty="0" smtClean="0">
                <a:solidFill>
                  <a:schemeClr val="tx1"/>
                </a:solidFill>
                <a:effectLst/>
                <a:latin typeface="Arial" panose="020B0604020202020204" pitchFamily="34" charset="0"/>
                <a:cs typeface="Arial" panose="020B0604020202020204" pitchFamily="34" charset="0"/>
              </a:rPr>
              <a:t>дети стоят (либо сидят на стульчиках) в кругу и повторяют движения и слова за педагогом:</a:t>
            </a:r>
          </a:p>
          <a:p>
            <a:pPr marL="0" indent="0" algn="just">
              <a:lnSpc>
                <a:spcPct val="120000"/>
              </a:lnSpc>
              <a:buNone/>
            </a:pPr>
            <a:r>
              <a:rPr lang="ru-RU" sz="8000" b="0" i="0" dirty="0" smtClean="0">
                <a:solidFill>
                  <a:schemeClr val="tx1"/>
                </a:solidFill>
                <a:effectLst/>
                <a:latin typeface="Arial" panose="020B0604020202020204" pitchFamily="34" charset="0"/>
                <a:cs typeface="Arial" panose="020B0604020202020204" pitchFamily="34" charset="0"/>
              </a:rPr>
              <a:t>Как живешь? – Вот так! (большие пальцы вверх)</a:t>
            </a:r>
          </a:p>
          <a:p>
            <a:pPr marL="0" indent="0" algn="just">
              <a:lnSpc>
                <a:spcPct val="120000"/>
              </a:lnSpc>
              <a:buNone/>
            </a:pPr>
            <a:r>
              <a:rPr lang="ru-RU" sz="8000" b="0" i="0" dirty="0" smtClean="0">
                <a:solidFill>
                  <a:schemeClr val="tx1"/>
                </a:solidFill>
                <a:effectLst/>
                <a:latin typeface="Arial" panose="020B0604020202020204" pitchFamily="34" charset="0"/>
                <a:cs typeface="Arial" panose="020B0604020202020204" pitchFamily="34" charset="0"/>
              </a:rPr>
              <a:t>Как идешь? – Вот так! (шагают на месте)</a:t>
            </a:r>
          </a:p>
          <a:p>
            <a:pPr marL="0" indent="0" algn="just">
              <a:lnSpc>
                <a:spcPct val="120000"/>
              </a:lnSpc>
              <a:buNone/>
            </a:pPr>
            <a:r>
              <a:rPr lang="ru-RU" sz="8000" b="0" i="0" dirty="0" smtClean="0">
                <a:solidFill>
                  <a:schemeClr val="tx1"/>
                </a:solidFill>
                <a:effectLst/>
                <a:latin typeface="Arial" panose="020B0604020202020204" pitchFamily="34" charset="0"/>
                <a:cs typeface="Arial" panose="020B0604020202020204" pitchFamily="34" charset="0"/>
              </a:rPr>
              <a:t>Как бежишь? – Вот так! (бегут на месте)</a:t>
            </a:r>
          </a:p>
          <a:p>
            <a:pPr marL="0" indent="0" algn="just">
              <a:lnSpc>
                <a:spcPct val="120000"/>
              </a:lnSpc>
              <a:buNone/>
            </a:pPr>
            <a:r>
              <a:rPr lang="ru-RU" sz="8000" b="0" i="0" dirty="0" smtClean="0">
                <a:solidFill>
                  <a:schemeClr val="tx1"/>
                </a:solidFill>
                <a:effectLst/>
                <a:latin typeface="Arial" panose="020B0604020202020204" pitchFamily="34" charset="0"/>
                <a:cs typeface="Arial" panose="020B0604020202020204" pitchFamily="34" charset="0"/>
              </a:rPr>
              <a:t>Как берешь? – Вот так! (прижимают ладонь к себе)</a:t>
            </a:r>
          </a:p>
          <a:p>
            <a:pPr marL="0" indent="0" algn="just">
              <a:lnSpc>
                <a:spcPct val="120000"/>
              </a:lnSpc>
              <a:buNone/>
            </a:pPr>
            <a:r>
              <a:rPr lang="ru-RU" sz="8000" b="0" i="0" dirty="0" smtClean="0">
                <a:solidFill>
                  <a:schemeClr val="tx1"/>
                </a:solidFill>
                <a:effectLst/>
                <a:latin typeface="Arial" panose="020B0604020202020204" pitchFamily="34" charset="0"/>
                <a:cs typeface="Arial" panose="020B0604020202020204" pitchFamily="34" charset="0"/>
              </a:rPr>
              <a:t>Как даешь? – Вот так! (выставляют ладонь вперед)</a:t>
            </a:r>
          </a:p>
          <a:p>
            <a:pPr marL="0" indent="0" algn="just">
              <a:lnSpc>
                <a:spcPct val="120000"/>
              </a:lnSpc>
              <a:buNone/>
            </a:pPr>
            <a:r>
              <a:rPr lang="ru-RU" sz="8000" b="0" i="0" dirty="0" smtClean="0">
                <a:solidFill>
                  <a:schemeClr val="tx1"/>
                </a:solidFill>
                <a:effectLst/>
                <a:latin typeface="Arial" panose="020B0604020202020204" pitchFamily="34" charset="0"/>
                <a:cs typeface="Arial" panose="020B0604020202020204" pitchFamily="34" charset="0"/>
              </a:rPr>
              <a:t>Как шалишь? – Вот так! (надувают щеки и аккуратно кулачком лопают)</a:t>
            </a:r>
          </a:p>
          <a:p>
            <a:pPr marL="0" indent="0" algn="just">
              <a:lnSpc>
                <a:spcPct val="120000"/>
              </a:lnSpc>
              <a:buNone/>
            </a:pPr>
            <a:r>
              <a:rPr lang="ru-RU" sz="8000" b="0" i="0" dirty="0" smtClean="0">
                <a:solidFill>
                  <a:schemeClr val="tx1"/>
                </a:solidFill>
                <a:effectLst/>
                <a:latin typeface="Arial" panose="020B0604020202020204" pitchFamily="34" charset="0"/>
                <a:cs typeface="Arial" panose="020B0604020202020204" pitchFamily="34" charset="0"/>
              </a:rPr>
              <a:t>Как грозишь? – Вот так! (грозят пальчиком).</a:t>
            </a:r>
          </a:p>
          <a:p>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6438" y="1891146"/>
            <a:ext cx="4599842" cy="1932708"/>
          </a:xfrm>
          <a:prstGeom prst="rect">
            <a:avLst/>
          </a:prstGeom>
        </p:spPr>
      </p:pic>
      <p:sp>
        <p:nvSpPr>
          <p:cNvPr id="5" name="Прямоугольник 4"/>
          <p:cNvSpPr/>
          <p:nvPr/>
        </p:nvSpPr>
        <p:spPr>
          <a:xfrm>
            <a:off x="742625" y="702679"/>
            <a:ext cx="3848747" cy="523220"/>
          </a:xfrm>
          <a:prstGeom prst="rect">
            <a:avLst/>
          </a:prstGeom>
        </p:spPr>
        <p:txBody>
          <a:bodyPr wrap="none">
            <a:spAutoFit/>
          </a:bodyPr>
          <a:lstStyle/>
          <a:p>
            <a:pPr algn="ctr"/>
            <a:r>
              <a:rPr lang="ru-RU" sz="2800" b="1" cap="none" spc="0" dirty="0" smtClean="0">
                <a:ln w="0"/>
                <a:solidFill>
                  <a:schemeClr val="tx1"/>
                </a:solidFill>
                <a:effectLst/>
                <a:latin typeface="Arial" panose="020B0604020202020204" pitchFamily="34" charset="0"/>
                <a:cs typeface="Arial" panose="020B0604020202020204" pitchFamily="34" charset="0"/>
              </a:rPr>
              <a:t>Игра «Как живешь?</a:t>
            </a:r>
            <a:r>
              <a:rPr lang="ru-RU" sz="2800" b="1" cap="none" spc="0" baseline="0" dirty="0" smtClean="0">
                <a:ln w="0"/>
                <a:solidFill>
                  <a:schemeClr val="tx1"/>
                </a:solidFill>
                <a:effectLst/>
                <a:latin typeface="Arial" panose="020B0604020202020204" pitchFamily="34" charset="0"/>
                <a:cs typeface="Arial" panose="020B0604020202020204" pitchFamily="34" charset="0"/>
              </a:rPr>
              <a:t>»</a:t>
            </a:r>
            <a:endParaRPr lang="ru-RU" sz="2800" b="0" cap="none" spc="0" baseline="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60388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647164" y="369368"/>
            <a:ext cx="5327073" cy="5678199"/>
          </a:xfrm>
        </p:spPr>
        <p:txBody>
          <a:bodyPr/>
          <a:lstStyle/>
          <a:p>
            <a:pPr marL="0" indent="0">
              <a:buNone/>
            </a:pPr>
            <a:endParaRPr lang="ru-RU" sz="2000" b="0" cap="none" spc="0" baseline="0" dirty="0" smtClean="0">
              <a:ln w="0"/>
              <a:solidFill>
                <a:schemeClr val="tx1"/>
              </a:solidFill>
              <a:effectLst>
                <a:outerShdw blurRad="38100" dist="19050" dir="2700000" algn="tl" rotWithShape="0">
                  <a:schemeClr val="dk1">
                    <a:alpha val="40000"/>
                  </a:schemeClr>
                </a:outerShdw>
              </a:effectLst>
              <a:latin typeface="+mn-lt"/>
              <a:cs typeface="+mn-cs"/>
            </a:endParaRPr>
          </a:p>
          <a:p>
            <a:pPr marL="0" indent="0" algn="just">
              <a:lnSpc>
                <a:spcPct val="150000"/>
              </a:lnSpc>
              <a:buNone/>
            </a:pPr>
            <a:r>
              <a:rPr lang="ru-RU" sz="2400" b="1" cap="none" spc="0" baseline="0" dirty="0" smtClean="0">
                <a:ln w="0"/>
                <a:solidFill>
                  <a:schemeClr val="tx1"/>
                </a:solidFill>
                <a:effectLst/>
                <a:latin typeface="Arial" panose="020B0604020202020204" pitchFamily="34" charset="0"/>
                <a:cs typeface="Arial" panose="020B0604020202020204" pitchFamily="34" charset="0"/>
              </a:rPr>
              <a:t>Цель:</a:t>
            </a:r>
            <a:r>
              <a:rPr lang="ru-RU" sz="2400" b="0" cap="none" spc="0" baseline="0" dirty="0" smtClean="0">
                <a:ln w="0"/>
                <a:solidFill>
                  <a:schemeClr val="tx1"/>
                </a:solidFill>
                <a:effectLst/>
                <a:latin typeface="Arial" panose="020B0604020202020204" pitchFamily="34" charset="0"/>
                <a:cs typeface="Arial" panose="020B0604020202020204" pitchFamily="34" charset="0"/>
              </a:rPr>
              <a:t>  развитие реакции и внимательности.</a:t>
            </a:r>
          </a:p>
          <a:p>
            <a:pPr marL="0" indent="0" algn="just">
              <a:lnSpc>
                <a:spcPct val="150000"/>
              </a:lnSpc>
              <a:buNone/>
            </a:pPr>
            <a:r>
              <a:rPr lang="ru-RU" sz="2400" b="1" cap="none" spc="0" baseline="0" dirty="0" smtClean="0">
                <a:ln w="0"/>
                <a:solidFill>
                  <a:schemeClr val="tx1"/>
                </a:solidFill>
                <a:effectLst/>
                <a:latin typeface="Arial" panose="020B0604020202020204" pitchFamily="34" charset="0"/>
                <a:cs typeface="Arial" panose="020B0604020202020204" pitchFamily="34" charset="0"/>
              </a:rPr>
              <a:t>Ход игры: </a:t>
            </a:r>
            <a:r>
              <a:rPr lang="ru-RU" sz="2400" dirty="0">
                <a:ln w="0"/>
                <a:latin typeface="Arial" panose="020B0604020202020204" pitchFamily="34" charset="0"/>
                <a:cs typeface="Arial" panose="020B0604020202020204" pitchFamily="34" charset="0"/>
              </a:rPr>
              <a:t>у</a:t>
            </a:r>
            <a:r>
              <a:rPr lang="ru-RU" sz="2400" b="0" cap="none" spc="0" baseline="0" dirty="0" smtClean="0">
                <a:ln w="0"/>
                <a:solidFill>
                  <a:schemeClr val="tx1"/>
                </a:solidFill>
                <a:effectLst/>
                <a:latin typeface="Arial" panose="020B0604020202020204" pitchFamily="34" charset="0"/>
                <a:cs typeface="Arial" panose="020B0604020202020204" pitchFamily="34" charset="0"/>
              </a:rPr>
              <a:t>частники встают в одну линию или сидят на своих местах. Ведущий </a:t>
            </a:r>
            <a:r>
              <a:rPr lang="ru-RU" sz="2400" b="0" cap="none" spc="0" baseline="0" dirty="0" err="1" smtClean="0">
                <a:ln w="0"/>
                <a:solidFill>
                  <a:schemeClr val="tx1"/>
                </a:solidFill>
                <a:effectLst/>
                <a:latin typeface="Arial" panose="020B0604020202020204" pitchFamily="34" charset="0"/>
                <a:cs typeface="Arial" panose="020B0604020202020204" pitchFamily="34" charset="0"/>
              </a:rPr>
              <a:t>рандомно</a:t>
            </a:r>
            <a:r>
              <a:rPr lang="ru-RU" sz="2400" b="0" cap="none" spc="0" baseline="0" dirty="0" smtClean="0">
                <a:ln w="0"/>
                <a:solidFill>
                  <a:schemeClr val="tx1"/>
                </a:solidFill>
                <a:effectLst/>
                <a:latin typeface="Arial" panose="020B0604020202020204" pitchFamily="34" charset="0"/>
                <a:cs typeface="Arial" panose="020B0604020202020204" pitchFamily="34" charset="0"/>
              </a:rPr>
              <a:t> перечисляет разные слова. Например : Снег, картина, дерево, "секретное слово" кошка. Участники должны хлопнуть. </a:t>
            </a:r>
            <a:endParaRPr lang="ru-RU" sz="2400" b="0" cap="none" spc="0" dirty="0" smtClean="0">
              <a:ln w="0"/>
              <a:solidFill>
                <a:schemeClr val="tx1"/>
              </a:solidFill>
              <a:effectLst/>
              <a:latin typeface="Arial" panose="020B0604020202020204" pitchFamily="34" charset="0"/>
              <a:cs typeface="Arial" panose="020B0604020202020204" pitchFamily="34" charset="0"/>
            </a:endParaRPr>
          </a:p>
          <a:p>
            <a:pPr>
              <a:lnSpc>
                <a:spcPct val="150000"/>
              </a:lnSpc>
            </a:pPr>
            <a:endParaRPr lang="ru-RU" sz="2400"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4213" y="1870796"/>
            <a:ext cx="3702081" cy="3075276"/>
          </a:xfrm>
          <a:prstGeom prst="rect">
            <a:avLst/>
          </a:prstGeom>
        </p:spPr>
      </p:pic>
      <p:sp>
        <p:nvSpPr>
          <p:cNvPr id="5" name="Прямоугольник 4"/>
          <p:cNvSpPr/>
          <p:nvPr/>
        </p:nvSpPr>
        <p:spPr>
          <a:xfrm>
            <a:off x="618631" y="897557"/>
            <a:ext cx="4485716" cy="523220"/>
          </a:xfrm>
          <a:prstGeom prst="rect">
            <a:avLst/>
          </a:prstGeom>
        </p:spPr>
        <p:txBody>
          <a:bodyPr wrap="none">
            <a:spAutoFit/>
          </a:bodyPr>
          <a:lstStyle/>
          <a:p>
            <a:pPr algn="ctr"/>
            <a:r>
              <a:rPr lang="ru-RU" sz="2800" b="1" cap="none" spc="0" dirty="0" smtClean="0">
                <a:ln w="0"/>
                <a:solidFill>
                  <a:schemeClr val="tx1"/>
                </a:solidFill>
                <a:effectLst/>
                <a:latin typeface="Arial" panose="020B0604020202020204" pitchFamily="34" charset="0"/>
                <a:cs typeface="Arial" panose="020B0604020202020204" pitchFamily="34" charset="0"/>
              </a:rPr>
              <a:t>Игра «Секретное</a:t>
            </a:r>
            <a:r>
              <a:rPr lang="ru-RU" sz="2800" b="1" cap="none" spc="0" baseline="0" dirty="0" smtClean="0">
                <a:ln w="0"/>
                <a:solidFill>
                  <a:schemeClr val="tx1"/>
                </a:solidFill>
                <a:effectLst/>
                <a:latin typeface="Arial" panose="020B0604020202020204" pitchFamily="34" charset="0"/>
                <a:cs typeface="Arial" panose="020B0604020202020204" pitchFamily="34" charset="0"/>
              </a:rPr>
              <a:t> слово</a:t>
            </a:r>
            <a:r>
              <a:rPr lang="ru-RU" b="1" cap="none" spc="0" baseline="0" dirty="0" smtClean="0">
                <a:ln w="0"/>
                <a:solidFill>
                  <a:schemeClr val="tx1"/>
                </a:solidFill>
                <a:effectLst/>
                <a:latin typeface="Arial" panose="020B0604020202020204" pitchFamily="34" charset="0"/>
                <a:cs typeface="Arial" panose="020B0604020202020204" pitchFamily="34" charset="0"/>
              </a:rPr>
              <a:t>»</a:t>
            </a:r>
            <a:endParaRPr lang="ru-RU" sz="1400" b="0" cap="none" spc="0" baseline="0" dirty="0" smtClean="0">
              <a:ln w="0"/>
              <a:solidFill>
                <a:schemeClr val="tx1"/>
              </a:solidFill>
              <a:effectLst>
                <a:outerShdw blurRad="38100" dist="19050" dir="2700000" algn="tl" rotWithShape="0">
                  <a:schemeClr val="dk1">
                    <a:alpha val="40000"/>
                  </a:schemeClr>
                </a:outerShdw>
              </a:effectLst>
              <a:latin typeface="+mn-lt"/>
              <a:cs typeface="+mn-cs"/>
            </a:endParaRPr>
          </a:p>
        </p:txBody>
      </p:sp>
    </p:spTree>
    <p:extLst>
      <p:ext uri="{BB962C8B-B14F-4D97-AF65-F5344CB8AC3E}">
        <p14:creationId xmlns:p14="http://schemas.microsoft.com/office/powerpoint/2010/main" val="31514948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386804" y="542289"/>
            <a:ext cx="5160818" cy="6048293"/>
          </a:xfrm>
        </p:spPr>
        <p:txBody>
          <a:bodyPr>
            <a:noAutofit/>
          </a:bodyPr>
          <a:lstStyle/>
          <a:p>
            <a:pPr marL="0" indent="0" algn="just">
              <a:lnSpc>
                <a:spcPct val="100000"/>
              </a:lnSpc>
              <a:buNone/>
            </a:pPr>
            <a:r>
              <a:rPr lang="ru-RU" sz="2400" b="1" cap="none" spc="0" baseline="0" dirty="0" smtClean="0">
                <a:ln w="0"/>
                <a:solidFill>
                  <a:schemeClr val="tx1"/>
                </a:solidFill>
                <a:effectLst/>
                <a:latin typeface="Arial" panose="020B0604020202020204" pitchFamily="34" charset="0"/>
                <a:cs typeface="Arial" panose="020B0604020202020204" pitchFamily="34" charset="0"/>
              </a:rPr>
              <a:t>Цель: </a:t>
            </a:r>
            <a:r>
              <a:rPr lang="ru-RU" sz="2400" dirty="0">
                <a:ln w="0"/>
                <a:latin typeface="Arial" panose="020B0604020202020204" pitchFamily="34" charset="0"/>
                <a:cs typeface="Arial" panose="020B0604020202020204" pitchFamily="34" charset="0"/>
              </a:rPr>
              <a:t>ф</a:t>
            </a:r>
            <a:r>
              <a:rPr lang="ru-RU" sz="2400" cap="none" spc="0" baseline="0" dirty="0" smtClean="0">
                <a:ln w="0"/>
                <a:solidFill>
                  <a:schemeClr val="tx1"/>
                </a:solidFill>
                <a:effectLst/>
                <a:latin typeface="Arial" panose="020B0604020202020204" pitchFamily="34" charset="0"/>
                <a:cs typeface="Arial" panose="020B0604020202020204" pitchFamily="34" charset="0"/>
              </a:rPr>
              <a:t>ормировать представления учащихся об эмоциях, развивать умение правильно оценивать себя и других.</a:t>
            </a:r>
          </a:p>
          <a:p>
            <a:pPr marL="0" indent="0" algn="just">
              <a:lnSpc>
                <a:spcPct val="100000"/>
              </a:lnSpc>
              <a:buNone/>
            </a:pPr>
            <a:r>
              <a:rPr lang="ru-RU" sz="2400" cap="none" spc="0" baseline="0" dirty="0" smtClean="0">
                <a:ln w="0"/>
                <a:solidFill>
                  <a:schemeClr val="tx1"/>
                </a:solidFill>
                <a:effectLst/>
                <a:latin typeface="Arial" panose="020B0604020202020204" pitchFamily="34" charset="0"/>
                <a:cs typeface="Arial" panose="020B0604020202020204" pitchFamily="34" charset="0"/>
              </a:rPr>
              <a:t>Ход игры: </a:t>
            </a:r>
            <a:r>
              <a:rPr lang="ru-RU" sz="2400" dirty="0">
                <a:solidFill>
                  <a:schemeClr val="dk1"/>
                </a:solidFill>
                <a:latin typeface="Arial" panose="020B0604020202020204" pitchFamily="34" charset="0"/>
                <a:cs typeface="Arial" panose="020B0604020202020204" pitchFamily="34" charset="0"/>
              </a:rPr>
              <a:t>у</a:t>
            </a:r>
            <a:r>
              <a:rPr lang="ru-RU" sz="2400" i="0" cap="none" spc="0" baseline="0" dirty="0" smtClean="0">
                <a:ln>
                  <a:noFill/>
                </a:ln>
                <a:solidFill>
                  <a:schemeClr val="dk1"/>
                </a:solidFill>
                <a:effectLst/>
                <a:latin typeface="Arial" panose="020B0604020202020204" pitchFamily="34" charset="0"/>
                <a:cs typeface="Arial" panose="020B0604020202020204" pitchFamily="34" charset="0"/>
              </a:rPr>
              <a:t>частники стоят в кругу. По считалке выбирается ведущий, его задача </a:t>
            </a:r>
            <a:r>
              <a:rPr lang="ru-RU" sz="2400" i="0" cap="none" spc="0" baseline="0" dirty="0" err="1" smtClean="0">
                <a:ln>
                  <a:noFill/>
                </a:ln>
                <a:solidFill>
                  <a:schemeClr val="dk1"/>
                </a:solidFill>
                <a:effectLst/>
                <a:latin typeface="Arial" panose="020B0604020202020204" pitchFamily="34" charset="0"/>
                <a:cs typeface="Arial" panose="020B0604020202020204" pitchFamily="34" charset="0"/>
              </a:rPr>
              <a:t>всать</a:t>
            </a:r>
            <a:r>
              <a:rPr lang="ru-RU" sz="2400" i="0" cap="none" spc="0" baseline="0" dirty="0" smtClean="0">
                <a:ln>
                  <a:noFill/>
                </a:ln>
                <a:solidFill>
                  <a:schemeClr val="dk1"/>
                </a:solidFill>
                <a:effectLst/>
                <a:latin typeface="Arial" panose="020B0604020202020204" pitchFamily="34" charset="0"/>
                <a:cs typeface="Arial" panose="020B0604020202020204" pitchFamily="34" charset="0"/>
              </a:rPr>
              <a:t> в центр круга и показывать различные эмоции (радость, злость, грусть, удивление). Остальные участники повторяют , то, что показывает ведущий. </a:t>
            </a:r>
            <a:r>
              <a:rPr lang="ru-RU" sz="2400" i="0" baseline="0" dirty="0" smtClean="0">
                <a:solidFill>
                  <a:schemeClr val="dk1"/>
                </a:solidFill>
                <a:effectLst/>
                <a:latin typeface="Arial" panose="020B0604020202020204" pitchFamily="34" charset="0"/>
                <a:cs typeface="Arial" panose="020B0604020202020204" pitchFamily="34" charset="0"/>
              </a:rPr>
              <a:t> Так идет по кругу</a:t>
            </a:r>
            <a:endParaRPr lang="ru-RU" sz="2400" dirty="0">
              <a:latin typeface="Arial" panose="020B0604020202020204" pitchFamily="34" charset="0"/>
              <a:cs typeface="Arial" panose="020B0604020202020204" pitchFamily="34"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967" y="1539676"/>
            <a:ext cx="3629887" cy="3330719"/>
          </a:xfrm>
          <a:prstGeom prst="rect">
            <a:avLst/>
          </a:prstGeom>
        </p:spPr>
      </p:pic>
      <p:sp>
        <p:nvSpPr>
          <p:cNvPr id="5" name="Прямоугольник 4"/>
          <p:cNvSpPr/>
          <p:nvPr/>
        </p:nvSpPr>
        <p:spPr>
          <a:xfrm>
            <a:off x="525674" y="459571"/>
            <a:ext cx="4468018" cy="523220"/>
          </a:xfrm>
          <a:prstGeom prst="rect">
            <a:avLst/>
          </a:prstGeom>
        </p:spPr>
        <p:txBody>
          <a:bodyPr wrap="none">
            <a:spAutoFit/>
          </a:bodyPr>
          <a:lstStyle/>
          <a:p>
            <a:pPr algn="ctr"/>
            <a:r>
              <a:rPr lang="ru-RU" sz="2800" b="1" cap="none" spc="0" dirty="0" smtClean="0">
                <a:ln w="0"/>
                <a:solidFill>
                  <a:schemeClr val="tx1"/>
                </a:solidFill>
                <a:effectLst/>
                <a:latin typeface="Arial" panose="020B0604020202020204" pitchFamily="34" charset="0"/>
                <a:cs typeface="Arial" panose="020B0604020202020204" pitchFamily="34" charset="0"/>
              </a:rPr>
              <a:t>Игра «Покажи</a:t>
            </a:r>
            <a:r>
              <a:rPr lang="ru-RU" sz="2800" b="1" cap="none" spc="0" baseline="0" dirty="0" smtClean="0">
                <a:ln w="0"/>
                <a:solidFill>
                  <a:schemeClr val="tx1"/>
                </a:solidFill>
                <a:effectLst/>
                <a:latin typeface="Arial" panose="020B0604020202020204" pitchFamily="34" charset="0"/>
                <a:cs typeface="Arial" panose="020B0604020202020204" pitchFamily="34" charset="0"/>
              </a:rPr>
              <a:t>  эмоцию</a:t>
            </a:r>
            <a:r>
              <a:rPr lang="ru-RU" sz="2800" b="1" kern="0" dirty="0">
                <a:ln w="0"/>
                <a:solidFill>
                  <a:prstClr val="black"/>
                </a:solidFill>
                <a:latin typeface="Arial" panose="020B0604020202020204" pitchFamily="34" charset="0"/>
                <a:cs typeface="Arial" panose="020B0604020202020204" pitchFamily="34" charset="0"/>
              </a:rPr>
              <a:t>»</a:t>
            </a:r>
            <a:endParaRPr lang="ru-RU" sz="2800" b="1" cap="none" spc="0" dirty="0">
              <a:ln w="0"/>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7794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237802" y="462297"/>
            <a:ext cx="5451764" cy="5740545"/>
          </a:xfrm>
        </p:spPr>
        <p:txBody>
          <a:bodyPr>
            <a:normAutofit/>
          </a:bodyPr>
          <a:lstStyle/>
          <a:p>
            <a:pPr marL="0" indent="0" algn="just">
              <a:lnSpc>
                <a:spcPct val="115000"/>
              </a:lnSpc>
              <a:spcAft>
                <a:spcPts val="1000"/>
              </a:spcAft>
              <a:buNone/>
            </a:pPr>
            <a:r>
              <a:rPr lang="ru-RU" sz="2400" b="1" cap="none" spc="0" baseline="0" dirty="0" smtClean="0">
                <a:ln w="0"/>
                <a:solidFill>
                  <a:schemeClr val="tx1"/>
                </a:solidFill>
                <a:effectLst/>
                <a:latin typeface="Arial" panose="020B0604020202020204" pitchFamily="34" charset="0"/>
                <a:cs typeface="Arial" panose="020B0604020202020204" pitchFamily="34" charset="0"/>
              </a:rPr>
              <a:t>Цель: </a:t>
            </a:r>
            <a:r>
              <a:rPr lang="ru-RU" sz="2400" b="0" i="0" dirty="0" smtClean="0">
                <a:solidFill>
                  <a:schemeClr val="dk1"/>
                </a:solidFill>
                <a:effectLst/>
                <a:latin typeface="Arial" panose="020B0604020202020204" pitchFamily="34" charset="0"/>
                <a:cs typeface="Arial" panose="020B0604020202020204" pitchFamily="34" charset="0"/>
              </a:rPr>
              <a:t>развивать внимание, слуховое, зрительное восприятие.  </a:t>
            </a:r>
          </a:p>
          <a:p>
            <a:pPr marL="0" indent="0" algn="just">
              <a:lnSpc>
                <a:spcPct val="115000"/>
              </a:lnSpc>
              <a:spcAft>
                <a:spcPts val="1000"/>
              </a:spcAft>
              <a:buNone/>
            </a:pPr>
            <a:r>
              <a:rPr lang="ru-RU" sz="2400" b="1" cap="none" spc="0" baseline="0" dirty="0" smtClean="0">
                <a:ln w="0"/>
                <a:solidFill>
                  <a:schemeClr val="tx1"/>
                </a:solidFill>
                <a:effectLst/>
                <a:latin typeface="Arial" panose="020B0604020202020204" pitchFamily="34" charset="0"/>
                <a:cs typeface="Arial" panose="020B0604020202020204" pitchFamily="34" charset="0"/>
              </a:rPr>
              <a:t>Ход игры: </a:t>
            </a:r>
            <a:r>
              <a:rPr lang="ru-RU" sz="2400" b="0" cap="none" spc="0" baseline="0" dirty="0" smtClean="0">
                <a:ln w="0"/>
                <a:solidFill>
                  <a:schemeClr val="tx1"/>
                </a:solidFill>
                <a:effectLst/>
                <a:latin typeface="Arial" panose="020B0604020202020204" pitchFamily="34" charset="0"/>
                <a:cs typeface="Arial" panose="020B0604020202020204" pitchFamily="34" charset="0"/>
              </a:rPr>
              <a:t>Ведущий объявляет детям, что они сегодня будут сыщиками. Один из детей описывает кого-нибудь из одноклассников, главного героя из мультфильма и т.д. Например: девочка, со светлыми короткими волосами, в синем платье, в очках. Остальные дети отгадывают. Так идет по кругу.</a:t>
            </a:r>
            <a:endParaRPr lang="ru-RU" sz="2400" b="0" cap="none" spc="0" dirty="0" smtClean="0">
              <a:ln w="0"/>
              <a:solidFill>
                <a:schemeClr val="tx1"/>
              </a:solidFill>
              <a:effectLst/>
              <a:latin typeface="Arial" panose="020B0604020202020204" pitchFamily="34" charset="0"/>
              <a:cs typeface="Arial" panose="020B0604020202020204" pitchFamily="34" charset="0"/>
            </a:endParaRPr>
          </a:p>
          <a:p>
            <a:endParaRPr lang="ru-RU" dirty="0"/>
          </a:p>
        </p:txBody>
      </p:sp>
      <p:sp>
        <p:nvSpPr>
          <p:cNvPr id="4" name="Прямоугольник 3"/>
          <p:cNvSpPr/>
          <p:nvPr/>
        </p:nvSpPr>
        <p:spPr>
          <a:xfrm>
            <a:off x="1334266" y="542698"/>
            <a:ext cx="2781532" cy="523220"/>
          </a:xfrm>
          <a:prstGeom prst="rect">
            <a:avLst/>
          </a:prstGeom>
        </p:spPr>
        <p:txBody>
          <a:bodyPr wrap="none">
            <a:spAutoFit/>
          </a:bodyPr>
          <a:lstStyle/>
          <a:p>
            <a:pPr algn="ctr"/>
            <a:r>
              <a:rPr lang="ru-RU" sz="2800" b="1" cap="none" spc="0" dirty="0" smtClean="0">
                <a:ln w="0"/>
                <a:solidFill>
                  <a:schemeClr val="tx1"/>
                </a:solidFill>
                <a:effectLst/>
                <a:latin typeface="Arial" panose="020B0604020202020204" pitchFamily="34" charset="0"/>
                <a:cs typeface="Arial" panose="020B0604020202020204" pitchFamily="34" charset="0"/>
              </a:rPr>
              <a:t>Игра «Сыщик</a:t>
            </a:r>
            <a:r>
              <a:rPr lang="ru-RU" sz="2800" b="1" cap="none" spc="0" baseline="0" dirty="0" smtClean="0">
                <a:ln w="0"/>
                <a:solidFill>
                  <a:schemeClr val="tx1"/>
                </a:solidFill>
                <a:effectLst/>
                <a:latin typeface="Arial" panose="020B0604020202020204" pitchFamily="34" charset="0"/>
                <a:cs typeface="Arial" panose="020B0604020202020204" pitchFamily="34" charset="0"/>
              </a:rPr>
              <a:t>»</a:t>
            </a:r>
            <a:endParaRPr lang="ru-RU" sz="2800" b="0" cap="none" spc="0" baseline="0" dirty="0">
              <a:ln w="0"/>
              <a:solidFill>
                <a:schemeClr val="tx1"/>
              </a:solidFill>
              <a:effectLst>
                <a:outerShdw blurRad="38100" dist="19050" dir="2700000" algn="tl" rotWithShape="0">
                  <a:schemeClr val="dk1">
                    <a:alpha val="40000"/>
                  </a:schemeClr>
                </a:outerShdw>
              </a:effectLst>
            </a:endParaRPr>
          </a:p>
        </p:txBody>
      </p:sp>
      <p:pic>
        <p:nvPicPr>
          <p:cNvPr id="5" name="Рисунок 4"/>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207638" y="1997652"/>
            <a:ext cx="3034787" cy="3052329"/>
          </a:xfrm>
          <a:prstGeom prst="rect">
            <a:avLst/>
          </a:prstGeom>
        </p:spPr>
      </p:pic>
    </p:spTree>
    <p:extLst>
      <p:ext uri="{BB962C8B-B14F-4D97-AF65-F5344CB8AC3E}">
        <p14:creationId xmlns:p14="http://schemas.microsoft.com/office/powerpoint/2010/main" val="2193535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902810" y="895578"/>
            <a:ext cx="6823364" cy="5237019"/>
          </a:xfrm>
        </p:spPr>
        <p:txBody>
          <a:bodyPr>
            <a:normAutofit fontScale="92500" lnSpcReduction="20000"/>
          </a:bodyPr>
          <a:lstStyle/>
          <a:p>
            <a:pPr marL="0" indent="0" algn="just">
              <a:lnSpc>
                <a:spcPct val="160000"/>
              </a:lnSpc>
              <a:buNone/>
            </a:pPr>
            <a:r>
              <a:rPr lang="ru-RU" sz="2400" b="1" cap="none" spc="0" baseline="0" dirty="0" smtClean="0">
                <a:ln w="0"/>
                <a:solidFill>
                  <a:schemeClr val="tx1"/>
                </a:solidFill>
                <a:effectLst/>
                <a:latin typeface="Arial" panose="020B0604020202020204" pitchFamily="34" charset="0"/>
                <a:cs typeface="Arial" panose="020B0604020202020204" pitchFamily="34" charset="0"/>
              </a:rPr>
              <a:t>Цель:</a:t>
            </a:r>
            <a:r>
              <a:rPr lang="ru-RU" sz="2400" b="0" cap="none" spc="0" baseline="0" dirty="0" smtClean="0">
                <a:ln w="0"/>
                <a:solidFill>
                  <a:schemeClr val="tx1"/>
                </a:solidFill>
                <a:effectLst/>
                <a:latin typeface="Arial" panose="020B0604020202020204" pitchFamily="34" charset="0"/>
                <a:cs typeface="Arial" panose="020B0604020202020204" pitchFamily="34" charset="0"/>
              </a:rPr>
              <a:t>  учить действовать по сигналу, развивать умение контролировать свои эмоции, способствовать снятию напряжения и агрессивности.</a:t>
            </a:r>
          </a:p>
          <a:p>
            <a:pPr marL="0" indent="0" algn="just">
              <a:lnSpc>
                <a:spcPct val="160000"/>
              </a:lnSpc>
              <a:spcAft>
                <a:spcPts val="1000"/>
              </a:spcAft>
              <a:buNone/>
            </a:pPr>
            <a:r>
              <a:rPr lang="ru-RU" sz="2400" b="1" cap="none" spc="0" baseline="0" dirty="0" smtClean="0">
                <a:ln w="0"/>
                <a:solidFill>
                  <a:schemeClr val="tx1"/>
                </a:solidFill>
                <a:effectLst/>
                <a:latin typeface="Arial" panose="020B0604020202020204" pitchFamily="34" charset="0"/>
                <a:cs typeface="Arial" panose="020B0604020202020204" pitchFamily="34" charset="0"/>
              </a:rPr>
              <a:t>Ход игры: </a:t>
            </a:r>
            <a:r>
              <a:rPr lang="ru-RU" sz="2400" dirty="0">
                <a:solidFill>
                  <a:schemeClr val="dk1"/>
                </a:solidFill>
                <a:latin typeface="Arial" panose="020B0604020202020204" pitchFamily="34" charset="0"/>
                <a:cs typeface="Arial" panose="020B0604020202020204" pitchFamily="34" charset="0"/>
              </a:rPr>
              <a:t>в</a:t>
            </a:r>
            <a:r>
              <a:rPr lang="ru-RU" sz="2400" b="0" i="0" cap="none" spc="0" baseline="0" dirty="0" smtClean="0">
                <a:ln>
                  <a:noFill/>
                </a:ln>
                <a:solidFill>
                  <a:schemeClr val="dk1"/>
                </a:solidFill>
                <a:effectLst/>
                <a:latin typeface="Arial" panose="020B0604020202020204" pitchFamily="34" charset="0"/>
                <a:cs typeface="Arial" panose="020B0604020202020204" pitchFamily="34" charset="0"/>
              </a:rPr>
              <a:t>едущий</a:t>
            </a:r>
            <a:r>
              <a:rPr lang="ru-RU" sz="2400" b="0" i="0" dirty="0" smtClean="0">
                <a:solidFill>
                  <a:schemeClr val="dk1"/>
                </a:solidFill>
                <a:effectLst/>
                <a:latin typeface="Arial" panose="020B0604020202020204" pitchFamily="34" charset="0"/>
                <a:cs typeface="Arial" panose="020B0604020202020204" pitchFamily="34" charset="0"/>
              </a:rPr>
              <a:t> объявляет детям, что сегодня они будут кошками. Говорит, что кошки бывают добрыми (они ласкаются, мурчат, ходят мягкой поступью) и злыми (они прыгают, царапаются, шипят). По сигналу (например, удар бубна) дети превращаются то в злых, то в добрых кошек. </a:t>
            </a:r>
            <a:endParaRPr lang="ru-RU" sz="2400" dirty="0">
              <a:latin typeface="Arial" panose="020B0604020202020204" pitchFamily="34" charset="0"/>
              <a:cs typeface="Arial" panose="020B0604020202020204" pitchFamily="34"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688" y="3094922"/>
            <a:ext cx="3423198" cy="2286000"/>
          </a:xfrm>
          <a:prstGeom prst="rect">
            <a:avLst/>
          </a:prstGeom>
        </p:spPr>
      </p:pic>
      <p:sp>
        <p:nvSpPr>
          <p:cNvPr id="5" name="Прямоугольник 4"/>
          <p:cNvSpPr/>
          <p:nvPr/>
        </p:nvSpPr>
        <p:spPr>
          <a:xfrm>
            <a:off x="118024" y="974784"/>
            <a:ext cx="4764527" cy="954107"/>
          </a:xfrm>
          <a:prstGeom prst="rect">
            <a:avLst/>
          </a:prstGeom>
        </p:spPr>
        <p:txBody>
          <a:bodyPr wrap="square">
            <a:spAutoFit/>
          </a:bodyPr>
          <a:lstStyle/>
          <a:p>
            <a:pPr algn="ctr"/>
            <a:r>
              <a:rPr lang="ru-RU" sz="2800" b="1" cap="none" spc="0" dirty="0" smtClean="0">
                <a:ln w="0"/>
                <a:solidFill>
                  <a:schemeClr val="tx1"/>
                </a:solidFill>
                <a:effectLst/>
                <a:latin typeface="Arial" panose="020B0604020202020204" pitchFamily="34" charset="0"/>
                <a:cs typeface="Arial" panose="020B0604020202020204" pitchFamily="34" charset="0"/>
              </a:rPr>
              <a:t>Игра «Злые и добрые кошки»</a:t>
            </a:r>
            <a:endParaRPr lang="ru-RU" sz="2800" b="1" cap="none" spc="0" dirty="0">
              <a:ln w="0"/>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7779133"/>
      </p:ext>
    </p:extLst>
  </p:cSld>
  <p:clrMapOvr>
    <a:masterClrMapping/>
  </p:clrMapOvr>
</p:sld>
</file>

<file path=ppt/theme/theme1.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Грань">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
  <TotalTime>793</TotalTime>
  <Words>1095</Words>
  <Application>Microsoft Office PowerPoint</Application>
  <PresentationFormat>Произвольный</PresentationFormat>
  <Paragraphs>61</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Грань</vt:lpstr>
      <vt:lpstr>ИГРОТЕКА  «УЧИМСЯ ОБЩАТЬСЯ»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ИГРА – ИСТОЧНИК НАШЕГО СЧАСТЬЯ</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Vlad</dc:creator>
  <cp:lastModifiedBy>Волобуева О.Ф.</cp:lastModifiedBy>
  <cp:revision>33</cp:revision>
  <dcterms:created xsi:type="dcterms:W3CDTF">2022-04-04T18:40:42Z</dcterms:created>
  <dcterms:modified xsi:type="dcterms:W3CDTF">2022-04-08T13:25:47Z</dcterms:modified>
</cp:coreProperties>
</file>