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2" y="14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5F87E-1398-4F85-9350-8D1A393A03B4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0CAE5-919C-40C9-924B-368A185EC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904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F99B-9285-4E2A-8667-0217EE15FCFE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FADA-70A7-42E9-A499-A181E1DF68D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F99B-9285-4E2A-8667-0217EE15FCFE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FADA-70A7-42E9-A499-A181E1DF68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F99B-9285-4E2A-8667-0217EE15FCFE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FADA-70A7-42E9-A499-A181E1DF68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F99B-9285-4E2A-8667-0217EE15FCFE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FADA-70A7-42E9-A499-A181E1DF68D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F99B-9285-4E2A-8667-0217EE15FCFE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FADA-70A7-42E9-A499-A181E1DF68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F99B-9285-4E2A-8667-0217EE15FCFE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FADA-70A7-42E9-A499-A181E1DF68D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F99B-9285-4E2A-8667-0217EE15FCFE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FADA-70A7-42E9-A499-A181E1DF68D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F99B-9285-4E2A-8667-0217EE15FCFE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FADA-70A7-42E9-A499-A181E1DF68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F99B-9285-4E2A-8667-0217EE15FCFE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FADA-70A7-42E9-A499-A181E1DF68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F99B-9285-4E2A-8667-0217EE15FCFE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FADA-70A7-42E9-A499-A181E1DF68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F99B-9285-4E2A-8667-0217EE15FCFE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FADA-70A7-42E9-A499-A181E1DF68D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C3EF99B-9285-4E2A-8667-0217EE15FCFE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3A8FADA-70A7-42E9-A499-A181E1DF68D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2738165" cy="89673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4F81BD"/>
                </a:solidFill>
                <a:latin typeface="Times New Roman"/>
                <a:ea typeface="Calibri"/>
                <a:cs typeface="Times New Roman"/>
              </a:rPr>
              <a:t>Преподаватель: </a:t>
            </a:r>
            <a:r>
              <a:rPr lang="ru-RU" sz="2400" dirty="0" err="1">
                <a:solidFill>
                  <a:srgbClr val="4F81BD"/>
                </a:solidFill>
                <a:latin typeface="Times New Roman"/>
                <a:ea typeface="Calibri"/>
                <a:cs typeface="Times New Roman"/>
              </a:rPr>
              <a:t>Шелег</a:t>
            </a:r>
            <a:r>
              <a:rPr lang="ru-RU" sz="2400" dirty="0">
                <a:solidFill>
                  <a:srgbClr val="4F81BD"/>
                </a:solidFill>
                <a:latin typeface="Times New Roman"/>
                <a:ea typeface="Calibri"/>
                <a:cs typeface="Times New Roman"/>
              </a:rPr>
              <a:t> А.И.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4F81BD"/>
                </a:solidFill>
                <a:latin typeface="Times New Roman"/>
                <a:ea typeface="Calibri"/>
                <a:cs typeface="Times New Roman"/>
              </a:rPr>
              <a:t>ГБОУ школа №657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3500" y="2420888"/>
            <a:ext cx="7464924" cy="2520280"/>
          </a:xfrm>
        </p:spPr>
        <p:txBody>
          <a:bodyPr/>
          <a:lstStyle/>
          <a:p>
            <a:pPr marL="354013" indent="-171450"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Times New Roman"/>
                <a:ea typeface="Calibri"/>
                <a:cs typeface="Times New Roman"/>
              </a:rPr>
              <a:t>ЛЕЧЕБНАЯ  </a:t>
            </a:r>
            <a:r>
              <a:rPr lang="ru-RU" sz="1800" dirty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Times New Roman"/>
                <a:ea typeface="Calibri"/>
                <a:cs typeface="Times New Roman"/>
              </a:rPr>
              <a:t>ФИЗИЧЕСКАЯ </a:t>
            </a:r>
            <a:r>
              <a:rPr lang="ru-RU" sz="1800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Times New Roman"/>
                <a:ea typeface="Calibri"/>
                <a:cs typeface="Times New Roman"/>
              </a:rPr>
              <a:t> КУЛЬТУРА</a:t>
            </a:r>
            <a:r>
              <a:rPr lang="ru-RU" sz="9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9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800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Times New Roman"/>
                <a:ea typeface="Calibri"/>
              </a:rPr>
              <a:t>при </a:t>
            </a:r>
            <a:r>
              <a:rPr lang="ru-RU" sz="1800" dirty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Times New Roman"/>
                <a:ea typeface="Calibri"/>
              </a:rPr>
              <a:t>плоскостопии </a:t>
            </a:r>
            <a:r>
              <a:rPr lang="ru-RU" sz="1800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Times New Roman"/>
                <a:ea typeface="Calibri"/>
              </a:rPr>
              <a:t/>
            </a:r>
            <a:br>
              <a:rPr lang="ru-RU" sz="1800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Times New Roman"/>
                <a:ea typeface="Calibri"/>
              </a:rPr>
            </a:br>
            <a:r>
              <a:rPr lang="ru-RU" sz="1800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Times New Roman"/>
                <a:ea typeface="Calibri"/>
              </a:rPr>
              <a:t>с </a:t>
            </a:r>
            <a:r>
              <a:rPr lang="ru-RU" sz="1800" dirty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Times New Roman"/>
                <a:ea typeface="Calibri"/>
              </a:rPr>
              <a:t>использованием оборудования «ТИСА» с модуляцией мягких </a:t>
            </a:r>
            <a:r>
              <a:rPr lang="ru-RU" sz="1800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Times New Roman"/>
                <a:ea typeface="Calibri"/>
              </a:rPr>
              <a:t>природных </a:t>
            </a:r>
            <a:r>
              <a:rPr lang="ru-RU" sz="1800" dirty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Times New Roman"/>
                <a:ea typeface="Calibri"/>
              </a:rPr>
              <a:t>и биологических колебательных процессов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1210"/>
            <a:ext cx="3046704" cy="148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59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1369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B0F0"/>
                </a:solidFill>
              </a:rPr>
              <a:t>II. Основная часть:</a:t>
            </a:r>
            <a:endParaRPr lang="ru-RU" b="1" u="sng" dirty="0">
              <a:solidFill>
                <a:srgbClr val="00B0F0"/>
              </a:solidFill>
            </a:endParaRPr>
          </a:p>
          <a:p>
            <a:pPr algn="ctr"/>
            <a:r>
              <a:rPr lang="ru-RU" i="1" dirty="0" smtClean="0">
                <a:solidFill>
                  <a:srgbClr val="00B0F0"/>
                </a:solidFill>
              </a:rPr>
              <a:t>Задачи</a:t>
            </a:r>
            <a:r>
              <a:rPr lang="ru-RU" i="1" dirty="0">
                <a:solidFill>
                  <a:srgbClr val="00B0F0"/>
                </a:solidFill>
              </a:rPr>
              <a:t>:</a:t>
            </a:r>
          </a:p>
          <a:p>
            <a:r>
              <a:rPr lang="ru-RU" i="1" dirty="0">
                <a:solidFill>
                  <a:srgbClr val="00B0F0"/>
                </a:solidFill>
              </a:rPr>
              <a:t>1. оздоровительные (развитие мускулатуры, формирование правильной осанки и т.д.);</a:t>
            </a:r>
          </a:p>
          <a:p>
            <a:r>
              <a:rPr lang="ru-RU" i="1" dirty="0">
                <a:solidFill>
                  <a:srgbClr val="00B0F0"/>
                </a:solidFill>
              </a:rPr>
              <a:t>2. совершенствование общей координации движений;</a:t>
            </a:r>
          </a:p>
          <a:p>
            <a:r>
              <a:rPr lang="ru-RU" i="1" dirty="0">
                <a:solidFill>
                  <a:srgbClr val="00B0F0"/>
                </a:solidFill>
              </a:rPr>
              <a:t>3. овладение двигательными навыками, знаниями и умениями;</a:t>
            </a:r>
          </a:p>
          <a:p>
            <a:r>
              <a:rPr lang="ru-RU" i="1" dirty="0">
                <a:solidFill>
                  <a:srgbClr val="00B0F0"/>
                </a:solidFill>
              </a:rPr>
              <a:t>4. развитие двигательных и волевых качеств;</a:t>
            </a:r>
          </a:p>
          <a:p>
            <a:r>
              <a:rPr lang="ru-RU" i="1" dirty="0">
                <a:solidFill>
                  <a:srgbClr val="00B0F0"/>
                </a:solidFill>
              </a:rPr>
              <a:t>5. подготовки занимающихся к исполнению упражнений с большой интенсивностью в разнообразных условиях занятия.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551836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B0F0"/>
              </a:solidFill>
            </a:endParaRPr>
          </a:p>
          <a:p>
            <a:endParaRPr lang="ru-RU" dirty="0" smtClean="0">
              <a:solidFill>
                <a:srgbClr val="00B0F0"/>
              </a:solidFill>
            </a:endParaRPr>
          </a:p>
          <a:p>
            <a:r>
              <a:rPr lang="ru-RU" dirty="0" smtClean="0">
                <a:solidFill>
                  <a:srgbClr val="00B0F0"/>
                </a:solidFill>
              </a:rPr>
              <a:t>12. Обучение  </a:t>
            </a:r>
            <a:r>
              <a:rPr lang="ru-RU" dirty="0" err="1" smtClean="0">
                <a:solidFill>
                  <a:srgbClr val="00B0F0"/>
                </a:solidFill>
              </a:rPr>
              <a:t>и.п</a:t>
            </a:r>
            <a:r>
              <a:rPr lang="ru-RU" dirty="0">
                <a:solidFill>
                  <a:srgbClr val="00B0F0"/>
                </a:solidFill>
              </a:rPr>
              <a:t>.- стоя на жестком модуле с шипами, предназначенном для коррекции опорно-двигательного аппарата, держась за канат двумя руками, который всегда находится в натянутом состоянии.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845972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smtClean="0">
                <a:solidFill>
                  <a:srgbClr val="00B0F0"/>
                </a:solidFill>
              </a:rPr>
              <a:t>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5122" name="Picture 2" descr="G:\аттестация\тисы\IMG_20180125_123902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37435"/>
            <a:ext cx="1944216" cy="259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1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F0"/>
                </a:solidFill>
              </a:rPr>
              <a:t>13. 1, 5. </a:t>
            </a:r>
            <a:r>
              <a:rPr lang="ru-RU" dirty="0" smtClean="0">
                <a:solidFill>
                  <a:srgbClr val="00B0F0"/>
                </a:solidFill>
              </a:rPr>
              <a:t>левый </a:t>
            </a:r>
            <a:r>
              <a:rPr lang="ru-RU" dirty="0">
                <a:solidFill>
                  <a:srgbClr val="00B0F0"/>
                </a:solidFill>
              </a:rPr>
              <a:t>носок на шипе, пятка на модуле;</a:t>
            </a:r>
          </a:p>
          <a:p>
            <a:r>
              <a:rPr lang="ru-RU" dirty="0">
                <a:solidFill>
                  <a:srgbClr val="00B0F0"/>
                </a:solidFill>
              </a:rPr>
              <a:t> 2, 6. переступить через шип, поставить стопу на модуль;</a:t>
            </a:r>
          </a:p>
          <a:p>
            <a:r>
              <a:rPr lang="ru-RU" dirty="0">
                <a:solidFill>
                  <a:srgbClr val="00B0F0"/>
                </a:solidFill>
              </a:rPr>
              <a:t> 3-4. 7-8. то же </a:t>
            </a:r>
            <a:r>
              <a:rPr lang="ru-RU" dirty="0" smtClean="0">
                <a:solidFill>
                  <a:srgbClr val="00B0F0"/>
                </a:solidFill>
              </a:rPr>
              <a:t>правой</a:t>
            </a:r>
            <a:r>
              <a:rPr lang="ru-RU" dirty="0">
                <a:solidFill>
                  <a:srgbClr val="00B0F0"/>
                </a:solidFill>
              </a:rPr>
              <a:t>;</a:t>
            </a:r>
          </a:p>
          <a:p>
            <a:r>
              <a:rPr lang="ru-RU" dirty="0">
                <a:solidFill>
                  <a:srgbClr val="00B0F0"/>
                </a:solidFill>
              </a:rPr>
              <a:t> 1-8. возвращение в </a:t>
            </a:r>
            <a:r>
              <a:rPr lang="ru-RU" dirty="0" err="1">
                <a:solidFill>
                  <a:srgbClr val="00B0F0"/>
                </a:solidFill>
              </a:rPr>
              <a:t>и.п</a:t>
            </a:r>
            <a:r>
              <a:rPr lang="ru-RU" dirty="0">
                <a:solidFill>
                  <a:srgbClr val="00B0F0"/>
                </a:solidFill>
              </a:rPr>
              <a:t>. «лунной походкой».</a:t>
            </a:r>
          </a:p>
        </p:txBody>
      </p:sp>
      <p:pic>
        <p:nvPicPr>
          <p:cNvPr id="6146" name="Picture 2" descr="G:\аттестация\тисы\IMG_20180126_132606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32985"/>
            <a:ext cx="2216463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:\аттестация\тисы\IMG_20180126_132645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125" y="1700808"/>
            <a:ext cx="2862521" cy="21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G:\аттестация\тисы\IMG_20180126_132729 -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440" y="4485312"/>
            <a:ext cx="2788940" cy="209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:\аттестация\тисы\IMG_20180125_124326 - коп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113" y="3700525"/>
            <a:ext cx="2232248" cy="297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34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14. 1</a:t>
            </a:r>
            <a:r>
              <a:rPr lang="ru-RU" dirty="0">
                <a:solidFill>
                  <a:srgbClr val="00B0F0"/>
                </a:solidFill>
              </a:rPr>
              <a:t>, 5. правую пятку на шипе, носок на модуле;</a:t>
            </a:r>
          </a:p>
          <a:p>
            <a:r>
              <a:rPr lang="ru-RU" dirty="0">
                <a:solidFill>
                  <a:srgbClr val="00B0F0"/>
                </a:solidFill>
              </a:rPr>
              <a:t> 2, 6. переступить через шип, поставить стопу на модуль;</a:t>
            </a:r>
          </a:p>
          <a:p>
            <a:r>
              <a:rPr lang="ru-RU" dirty="0">
                <a:solidFill>
                  <a:srgbClr val="00B0F0"/>
                </a:solidFill>
              </a:rPr>
              <a:t> 3-4. 7-8. то же левой;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 1-8</a:t>
            </a:r>
            <a:r>
              <a:rPr lang="ru-RU" dirty="0">
                <a:solidFill>
                  <a:srgbClr val="00B0F0"/>
                </a:solidFill>
              </a:rPr>
              <a:t>. возвращение в </a:t>
            </a:r>
            <a:r>
              <a:rPr lang="ru-RU" dirty="0" err="1">
                <a:solidFill>
                  <a:srgbClr val="00B0F0"/>
                </a:solidFill>
              </a:rPr>
              <a:t>и.п</a:t>
            </a:r>
            <a:r>
              <a:rPr lang="ru-RU" dirty="0">
                <a:solidFill>
                  <a:srgbClr val="00B0F0"/>
                </a:solidFill>
              </a:rPr>
              <a:t>. «лунной походкой».</a:t>
            </a:r>
          </a:p>
        </p:txBody>
      </p:sp>
      <p:pic>
        <p:nvPicPr>
          <p:cNvPr id="7170" name="Picture 2" descr="G:\аттестация\тисы\IMG_20180126_132729 - копи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62067"/>
            <a:ext cx="2885719" cy="216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аттестация\тисы\IMG_20180125_124358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76872"/>
            <a:ext cx="2219070" cy="295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03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15. 1,5</a:t>
            </a:r>
            <a:r>
              <a:rPr lang="ru-RU" dirty="0">
                <a:solidFill>
                  <a:srgbClr val="00B0F0"/>
                </a:solidFill>
              </a:rPr>
              <a:t>. встать правой стопой на шип;</a:t>
            </a:r>
          </a:p>
          <a:p>
            <a:r>
              <a:rPr lang="ru-RU" dirty="0">
                <a:solidFill>
                  <a:srgbClr val="00B0F0"/>
                </a:solidFill>
              </a:rPr>
              <a:t> 2, 6. переступить через шип, поставить стопу на модуль;</a:t>
            </a:r>
          </a:p>
          <a:p>
            <a:r>
              <a:rPr lang="ru-RU" dirty="0">
                <a:solidFill>
                  <a:srgbClr val="00B0F0"/>
                </a:solidFill>
              </a:rPr>
              <a:t> 3-4. 7-8. то же левой;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 1-8</a:t>
            </a:r>
            <a:r>
              <a:rPr lang="ru-RU" dirty="0">
                <a:solidFill>
                  <a:srgbClr val="00B0F0"/>
                </a:solidFill>
              </a:rPr>
              <a:t>. возвращение в </a:t>
            </a:r>
            <a:r>
              <a:rPr lang="ru-RU" dirty="0" err="1">
                <a:solidFill>
                  <a:srgbClr val="00B0F0"/>
                </a:solidFill>
              </a:rPr>
              <a:t>и.п</a:t>
            </a:r>
            <a:r>
              <a:rPr lang="ru-RU" dirty="0">
                <a:solidFill>
                  <a:srgbClr val="00B0F0"/>
                </a:solidFill>
              </a:rPr>
              <a:t>. «лунной походкой».</a:t>
            </a:r>
          </a:p>
        </p:txBody>
      </p:sp>
      <p:pic>
        <p:nvPicPr>
          <p:cNvPr id="8194" name="Picture 2" descr="G:\аттестация\тисы\IMG_20180125_124248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2237450" cy="298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10800000" flipV="1">
            <a:off x="467543" y="4910680"/>
            <a:ext cx="52764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16. пройтись </a:t>
            </a:r>
            <a:r>
              <a:rPr lang="ru-RU" dirty="0">
                <a:solidFill>
                  <a:srgbClr val="00B0F0"/>
                </a:solidFill>
              </a:rPr>
              <a:t>по шипам</a:t>
            </a:r>
            <a:r>
              <a:rPr lang="ru-RU" dirty="0" smtClean="0">
                <a:solidFill>
                  <a:srgbClr val="00B0F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   возвращение </a:t>
            </a:r>
            <a:r>
              <a:rPr lang="ru-RU" dirty="0">
                <a:solidFill>
                  <a:srgbClr val="00B0F0"/>
                </a:solidFill>
              </a:rPr>
              <a:t>в </a:t>
            </a:r>
            <a:r>
              <a:rPr lang="ru-RU" dirty="0" err="1">
                <a:solidFill>
                  <a:srgbClr val="00B0F0"/>
                </a:solidFill>
              </a:rPr>
              <a:t>и.п</a:t>
            </a:r>
            <a:r>
              <a:rPr lang="ru-RU" dirty="0">
                <a:solidFill>
                  <a:srgbClr val="00B0F0"/>
                </a:solidFill>
              </a:rPr>
              <a:t>. «лунной походкой».</a:t>
            </a:r>
          </a:p>
          <a:p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8195" name="Picture 3" descr="G:\аттестация\тисы\IMG_20180125_124349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64653"/>
            <a:ext cx="2067356" cy="275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6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17. 1</a:t>
            </a:r>
            <a:r>
              <a:rPr lang="ru-RU" dirty="0">
                <a:solidFill>
                  <a:srgbClr val="00B0F0"/>
                </a:solidFill>
              </a:rPr>
              <a:t>, 5. встать правой стопой на шип, удержаться до 5 секунд;</a:t>
            </a:r>
          </a:p>
          <a:p>
            <a:r>
              <a:rPr lang="ru-RU" dirty="0">
                <a:solidFill>
                  <a:srgbClr val="00B0F0"/>
                </a:solidFill>
              </a:rPr>
              <a:t> 2, 6. переступить через шип, поставить стопу на модуль;</a:t>
            </a:r>
          </a:p>
          <a:p>
            <a:r>
              <a:rPr lang="ru-RU" dirty="0">
                <a:solidFill>
                  <a:srgbClr val="00B0F0"/>
                </a:solidFill>
              </a:rPr>
              <a:t> 3-4. 7-8. то же левой;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 1-8</a:t>
            </a:r>
            <a:r>
              <a:rPr lang="ru-RU" dirty="0">
                <a:solidFill>
                  <a:srgbClr val="00B0F0"/>
                </a:solidFill>
              </a:rPr>
              <a:t>. возвращение в </a:t>
            </a:r>
            <a:r>
              <a:rPr lang="ru-RU" dirty="0" err="1">
                <a:solidFill>
                  <a:srgbClr val="00B0F0"/>
                </a:solidFill>
              </a:rPr>
              <a:t>и.п</a:t>
            </a:r>
            <a:r>
              <a:rPr lang="ru-RU" dirty="0">
                <a:solidFill>
                  <a:srgbClr val="00B0F0"/>
                </a:solidFill>
              </a:rPr>
              <a:t>. «лунной походкой».</a:t>
            </a:r>
          </a:p>
        </p:txBody>
      </p:sp>
      <p:pic>
        <p:nvPicPr>
          <p:cNvPr id="9218" name="Picture 2" descr="G:\аттестация\тисы\IMG_20180125_124310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59230"/>
            <a:ext cx="2154853" cy="287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10800000" flipV="1">
            <a:off x="683568" y="458316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</a:p>
          <a:p>
            <a:endParaRPr lang="ru-RU" dirty="0"/>
          </a:p>
        </p:txBody>
      </p:sp>
      <p:pic>
        <p:nvPicPr>
          <p:cNvPr id="9219" name="Picture 3" descr="G:\аттестация\тисы\IMG_20180126_132645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1" y="2643919"/>
            <a:ext cx="3269665" cy="245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96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аттестация\тисы\IMG_20180125_124513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210834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G:\аттестация\тисы\IMG_20180125_124516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85819"/>
            <a:ext cx="2093217" cy="278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F0"/>
                </a:solidFill>
              </a:rPr>
              <a:t>18. Лыжня»:</a:t>
            </a:r>
          </a:p>
          <a:p>
            <a:r>
              <a:rPr lang="ru-RU" dirty="0">
                <a:solidFill>
                  <a:srgbClr val="00B0F0"/>
                </a:solidFill>
              </a:rPr>
              <a:t>1-8. правую ногу продвинуть вперед мимо шипов, не отрывая от пола;</a:t>
            </a:r>
          </a:p>
          <a:p>
            <a:r>
              <a:rPr lang="ru-RU" dirty="0">
                <a:solidFill>
                  <a:srgbClr val="00B0F0"/>
                </a:solidFill>
              </a:rPr>
              <a:t>9-16. возвращение в </a:t>
            </a:r>
            <a:r>
              <a:rPr lang="ru-RU" dirty="0" err="1">
                <a:solidFill>
                  <a:srgbClr val="00B0F0"/>
                </a:solidFill>
              </a:rPr>
              <a:t>и.п</a:t>
            </a:r>
            <a:r>
              <a:rPr lang="ru-RU" dirty="0">
                <a:solidFill>
                  <a:srgbClr val="00B0F0"/>
                </a:solidFill>
              </a:rPr>
              <a:t>.;</a:t>
            </a:r>
          </a:p>
          <a:p>
            <a:r>
              <a:rPr lang="ru-RU" dirty="0">
                <a:solidFill>
                  <a:srgbClr val="00B0F0"/>
                </a:solidFill>
              </a:rPr>
              <a:t>1-16. то же с левой.</a:t>
            </a:r>
          </a:p>
        </p:txBody>
      </p:sp>
    </p:spTree>
    <p:extLst>
      <p:ext uri="{BB962C8B-B14F-4D97-AF65-F5344CB8AC3E}">
        <p14:creationId xmlns:p14="http://schemas.microsoft.com/office/powerpoint/2010/main" val="421006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19.  </a:t>
            </a:r>
            <a:r>
              <a:rPr lang="ru-RU" dirty="0">
                <a:solidFill>
                  <a:srgbClr val="00B0F0"/>
                </a:solidFill>
              </a:rPr>
              <a:t>В парах: встать на шипы двумя ногами друг напротив друга, держась за руки. Удержаться 2, 5 секунд.</a:t>
            </a:r>
          </a:p>
        </p:txBody>
      </p:sp>
      <p:pic>
        <p:nvPicPr>
          <p:cNvPr id="11266" name="Picture 2" descr="G:\аттестация\тисы\IMG_20180126_133048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03" y="1254248"/>
            <a:ext cx="2175906" cy="289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10800000" flipV="1">
            <a:off x="667902" y="4444661"/>
            <a:ext cx="80805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20. В </a:t>
            </a:r>
            <a:r>
              <a:rPr lang="ru-RU" dirty="0">
                <a:solidFill>
                  <a:srgbClr val="00B0F0"/>
                </a:solidFill>
              </a:rPr>
              <a:t>парах: встать на шипы двумя ногами друг напротив друга, держась за руки. 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1. вес </a:t>
            </a:r>
            <a:r>
              <a:rPr lang="ru-RU" dirty="0">
                <a:solidFill>
                  <a:srgbClr val="00B0F0"/>
                </a:solidFill>
              </a:rPr>
              <a:t>тела перенести на правую ногу одновременно;</a:t>
            </a:r>
          </a:p>
          <a:p>
            <a:r>
              <a:rPr lang="ru-RU" smtClean="0">
                <a:solidFill>
                  <a:srgbClr val="00B0F0"/>
                </a:solidFill>
              </a:rPr>
              <a:t>2. то </a:t>
            </a:r>
            <a:r>
              <a:rPr lang="ru-RU" dirty="0">
                <a:solidFill>
                  <a:srgbClr val="00B0F0"/>
                </a:solidFill>
              </a:rPr>
              <a:t>же на левую.</a:t>
            </a:r>
          </a:p>
        </p:txBody>
      </p:sp>
    </p:spTree>
    <p:extLst>
      <p:ext uri="{BB962C8B-B14F-4D97-AF65-F5344CB8AC3E}">
        <p14:creationId xmlns:p14="http://schemas.microsoft.com/office/powerpoint/2010/main" val="141668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solidFill>
                  <a:schemeClr val="bg2">
                    <a:lumMod val="75000"/>
                  </a:schemeClr>
                </a:solidFill>
              </a:rPr>
              <a:t>III. Заключительная </a:t>
            </a:r>
            <a:r>
              <a:rPr lang="ru-RU" u="sng" dirty="0">
                <a:solidFill>
                  <a:schemeClr val="bg2">
                    <a:lumMod val="75000"/>
                  </a:schemeClr>
                </a:solidFill>
              </a:rPr>
              <a:t>часть:</a:t>
            </a:r>
          </a:p>
          <a:p>
            <a:pPr algn="ctr"/>
            <a:r>
              <a:rPr lang="ru-RU" i="1" dirty="0">
                <a:solidFill>
                  <a:schemeClr val="bg2">
                    <a:lumMod val="75000"/>
                  </a:schemeClr>
                </a:solidFill>
              </a:rPr>
              <a:t>Задачи:</a:t>
            </a:r>
          </a:p>
          <a:p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1. Снижение </a:t>
            </a:r>
            <a:r>
              <a:rPr lang="ru-RU" i="1" dirty="0">
                <a:solidFill>
                  <a:schemeClr val="bg2">
                    <a:lumMod val="75000"/>
                  </a:schemeClr>
                </a:solidFill>
              </a:rPr>
              <a:t>уровня нагрузки;</a:t>
            </a:r>
          </a:p>
          <a:p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2. подвести </a:t>
            </a:r>
            <a:r>
              <a:rPr lang="ru-RU" i="1" dirty="0">
                <a:solidFill>
                  <a:schemeClr val="bg2">
                    <a:lumMod val="75000"/>
                  </a:schemeClr>
                </a:solidFill>
              </a:rPr>
              <a:t>итоги занятия;</a:t>
            </a:r>
          </a:p>
          <a:p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3. обеспечить </a:t>
            </a:r>
            <a:r>
              <a:rPr lang="ru-RU" i="1" dirty="0">
                <a:solidFill>
                  <a:schemeClr val="bg2">
                    <a:lumMod val="75000"/>
                  </a:schemeClr>
                </a:solidFill>
              </a:rPr>
              <a:t>хорошее самочувствие учащихся, ощущение бодрости и желание заниматься в дальнейшем.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7772" y="2564904"/>
            <a:ext cx="83806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21.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И.п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.- лежа на спине, правая рука на животе.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1-4. вдох через нос, надуть живот;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5-8. выдох через рот, втянуть живот.</a:t>
            </a:r>
          </a:p>
        </p:txBody>
      </p:sp>
      <p:pic>
        <p:nvPicPr>
          <p:cNvPr id="1026" name="Picture 2" descr="G:\аттестация\тисы\IMG_20180126_132146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4045"/>
            <a:ext cx="2958015" cy="222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20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3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22.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И.п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.- лежа на спине, правая рука вверх, правая нога согнута в коленном и тазобедренном суставах.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     1-4.  правую руку и левую ногу вытянуть и напрячь;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     5-7. расслабиться;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     8. левую руку вверх, левую ногу согнуть в коленном и       тазобедренном суставах.</a:t>
            </a:r>
          </a:p>
        </p:txBody>
      </p:sp>
      <p:pic>
        <p:nvPicPr>
          <p:cNvPr id="2050" name="Picture 2" descr="G:\аттестация\тисы\IMG_20180125_123413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2860948" cy="214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аттестация\тисы\IMG_20180125_123454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45088" y="2097215"/>
            <a:ext cx="2170984" cy="289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48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23.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И.п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. – сидя на полу, ноги согнуты в коленных и тазобедренных суставах, приведены к туловищу. «Ухо – нос»: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1-2. указательным и большим пальцами правой руки взяться за кончик носа, указательным и большим пальцами левой руки взяться за мочку правого уха;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3-4. поменять местами руки.</a:t>
            </a:r>
          </a:p>
          <a:p>
            <a:endParaRPr lang="ru-RU" dirty="0"/>
          </a:p>
        </p:txBody>
      </p:sp>
      <p:pic>
        <p:nvPicPr>
          <p:cNvPr id="3074" name="Picture 2" descr="G:\аттестация\тисы\IMG_20180125_123543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45097"/>
            <a:ext cx="2982209" cy="223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аттестация\тисы\IMG_20180125_123549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35989"/>
            <a:ext cx="2790380" cy="209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54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83568" y="152390"/>
            <a:ext cx="792088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Плоскостопие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одно из наиболее часто встречающихся заболеваний костно-связочного аппарата у детей. Это деформация стопы, при которой уплощается ее свод, и плоская подошва соприкасается с полом всей своей поверхностью.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6" name="Рисунок 1" descr="stepeni-ploskostopiya-u-det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99" y="1052736"/>
            <a:ext cx="3305243" cy="229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27584" y="3571386"/>
            <a:ext cx="7776864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Тренажерно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-информационная система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ТИСА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модуляцией мягких природных и биологических колебательных процессов (ММПБКП)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метод, сочетающий в себе воздействие средствами физической культуры с одновременным сеансом вибрационного воздействия. Это дает максимальный положительный эффект при ряде патологических и пограничных состояний организма. Широкое применение средств физической культуры в дошкольном и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школьном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образовании обусловлено не только общеукрепляющим эффектом, но и возможностью использовать специальные физические упражнения, оказывающие воздействия на отдельные звенья патогенеза заболеваний, в качестве метода неспецифической стимулирующей терапии. Так же известно о широком использовании вибрации, как лечебного фактора. При действии умеренных доз механических вибраций на организм возникает большое разнообразие его ответных реакций: усиление тонуса симпатико-адреналовой и гипофиз-адреналовой систем, активизация метаболических иммунологических процессов, нормализация функционального состояния центральной нервной системы.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37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188640"/>
            <a:ext cx="8712968" cy="6480720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Times New Roman"/>
                <a:ea typeface="Calibri"/>
                <a:cs typeface="Times New Roman"/>
              </a:rPr>
              <a:t>                                                                Цель</a:t>
            </a:r>
            <a:r>
              <a:rPr lang="ru-RU" sz="1800" dirty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Times New Roman"/>
                <a:ea typeface="Calibri"/>
                <a:cs typeface="Times New Roman"/>
              </a:rPr>
              <a:t>:</a:t>
            </a:r>
            <a:r>
              <a:rPr lang="ru-RU" sz="1400" dirty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1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400" dirty="0">
                <a:solidFill>
                  <a:srgbClr val="4F81BD"/>
                </a:solidFill>
                <a:effectLst/>
                <a:latin typeface="Times New Roman"/>
                <a:ea typeface="Calibri"/>
                <a:cs typeface="Times New Roman"/>
              </a:rPr>
              <a:t>Смягчение дискомфортных ощущений и нормализации привычного образа жизни. </a:t>
            </a: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1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100" dirty="0" smtClean="0">
                <a:effectLst/>
                <a:latin typeface="Calibri"/>
                <a:ea typeface="Calibri"/>
                <a:cs typeface="Times New Roman"/>
              </a:rPr>
              <a:t>                           </a:t>
            </a:r>
            <a:r>
              <a:rPr lang="ru-RU" sz="1800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Times New Roman"/>
                <a:ea typeface="Times New Roman"/>
                <a:cs typeface="Times New Roman"/>
              </a:rPr>
              <a:t>Задачи</a:t>
            </a:r>
            <a:r>
              <a:rPr lang="ru-RU" sz="1800" dirty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Times New Roman"/>
                <a:ea typeface="Times New Roman"/>
                <a:cs typeface="Times New Roman"/>
              </a:rPr>
              <a:t>, решаемые с помощью физических упражнений:</a:t>
            </a: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1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 </a:t>
            </a:r>
            <a:r>
              <a:rPr lang="ru-RU" sz="1400" dirty="0" smtClean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Исправление </a:t>
            </a:r>
            <a:r>
              <a:rPr lang="ru-RU" sz="14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деформации в виде уплощения сводов стопы у детей.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</a:t>
            </a:r>
            <a:r>
              <a:rPr lang="ru-RU" sz="1400" dirty="0" smtClean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Устранение </a:t>
            </a:r>
            <a:r>
              <a:rPr lang="ru-RU" sz="14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измененного положения пятки и возникающей контрактуры.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</a:t>
            </a:r>
            <a:r>
              <a:rPr lang="ru-RU" sz="1400" dirty="0" smtClean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Формирование </a:t>
            </a:r>
            <a:r>
              <a:rPr lang="ru-RU" sz="1400" dirty="0">
                <a:solidFill>
                  <a:srgbClr val="4F81BD"/>
                </a:solidFill>
                <a:effectLst/>
                <a:latin typeface="Times New Roman"/>
                <a:ea typeface="Calibri"/>
                <a:cs typeface="Times New Roman"/>
              </a:rPr>
              <a:t>правильной осанки у детей.</a:t>
            </a: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1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100" dirty="0" smtClean="0">
                <a:effectLst/>
                <a:latin typeface="Calibri"/>
                <a:ea typeface="Calibri"/>
                <a:cs typeface="Times New Roman"/>
              </a:rPr>
              <a:t>       </a:t>
            </a:r>
            <a:r>
              <a:rPr lang="ru-RU" sz="1800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Times New Roman"/>
                <a:ea typeface="Times New Roman"/>
                <a:cs typeface="Times New Roman"/>
              </a:rPr>
              <a:t>Задачи</a:t>
            </a:r>
            <a:r>
              <a:rPr lang="ru-RU" sz="1800" dirty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Times New Roman"/>
                <a:ea typeface="Times New Roman"/>
                <a:cs typeface="Times New Roman"/>
              </a:rPr>
              <a:t>, решаемые с помощью</a:t>
            </a:r>
            <a:r>
              <a:rPr lang="ru-RU" sz="1800" dirty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Times New Roman"/>
                <a:ea typeface="Calibri"/>
                <a:cs typeface="Times New Roman"/>
              </a:rPr>
              <a:t> спортивно-оздоровительной технологии </a:t>
            </a:r>
            <a:r>
              <a:rPr lang="ru-RU" sz="1800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Times New Roman"/>
                <a:ea typeface="Calibri"/>
                <a:cs typeface="Times New Roman"/>
              </a:rPr>
              <a:t>                                                                                                                                                             «</a:t>
            </a:r>
            <a:r>
              <a:rPr lang="ru-RU" sz="1800" dirty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Times New Roman"/>
                <a:ea typeface="Calibri"/>
                <a:cs typeface="Times New Roman"/>
              </a:rPr>
              <a:t>ТИСА»</a:t>
            </a:r>
            <a:r>
              <a:rPr lang="ru-RU" sz="1800" dirty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1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1.Улучшение </a:t>
            </a:r>
            <a: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функций внимания и работоспособности. </a:t>
            </a:r>
            <a:b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Предотвращение </a:t>
            </a:r>
            <a: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травматизма детей. </a:t>
            </a:r>
            <a:b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Профилактика </a:t>
            </a:r>
            <a: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плоскостопия и нарушений осанки</a:t>
            </a:r>
            <a:r>
              <a:rPr lang="ru-RU" sz="1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br>
              <a:rPr lang="ru-RU" sz="1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 Тренировка </a:t>
            </a:r>
            <a: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функций равновесия, вестибулярного аппарата.</a:t>
            </a:r>
            <a:b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 Улучшение </a:t>
            </a:r>
            <a: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ориентации в пространстве и концентрации внимания.</a:t>
            </a:r>
            <a:b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6. Укрепление </a:t>
            </a:r>
            <a: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мышц живота и поясницы.</a:t>
            </a:r>
            <a:b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7. Направленная </a:t>
            </a:r>
            <a: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регуляция мышечного тонуса.</a:t>
            </a:r>
            <a:b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8. Пограничные </a:t>
            </a:r>
            <a: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психические нарушения.</a:t>
            </a:r>
            <a:b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9. Нормализация </a:t>
            </a:r>
            <a: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процессов возбуждения и торможения нервной системы.</a:t>
            </a:r>
            <a:b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10. Улучшение </a:t>
            </a:r>
            <a: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управление движением и мелкой моторики</a:t>
            </a:r>
            <a:r>
              <a:rPr lang="ru-RU" sz="1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br>
              <a:rPr lang="ru-RU" sz="1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11. Оптимизация </a:t>
            </a:r>
            <a: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реакций срочной адаптации к физической нагрузке.</a:t>
            </a:r>
            <a:b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12.  </a:t>
            </a:r>
            <a: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Нормализация функций выделения (при </a:t>
            </a:r>
            <a:r>
              <a:rPr lang="ru-RU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энурезах</a:t>
            </a:r>
            <a: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).</a:t>
            </a:r>
            <a:b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13. Снятие </a:t>
            </a:r>
            <a:r>
              <a:rPr lang="ru-RU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спастики</a:t>
            </a:r>
            <a: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при заикании (логопедические нарушения).</a:t>
            </a:r>
            <a:b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14.  </a:t>
            </a:r>
            <a: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Восстановление после бронхолегочных и простудных заболеваний.</a:t>
            </a:r>
            <a:b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15.  </a:t>
            </a:r>
            <a: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Улучшение кровообращения и обменных процессов.</a:t>
            </a:r>
            <a:b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16. Восстановление </a:t>
            </a:r>
            <a: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после травм и переломов. </a:t>
            </a:r>
            <a:b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17. Снятие </a:t>
            </a:r>
            <a: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болевого </a:t>
            </a:r>
            <a:r>
              <a:rPr lang="ru-RU" sz="1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синдрома.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00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</a:rPr>
              <a:t>Урок</a:t>
            </a:r>
            <a:endParaRPr lang="ru-RU" dirty="0">
              <a:solidFill>
                <a:srgbClr val="00B0F0"/>
              </a:solidFill>
            </a:endParaRPr>
          </a:p>
          <a:p>
            <a:pPr lvl="0" algn="ctr"/>
            <a:r>
              <a:rPr lang="en-US" b="1" u="sng" dirty="0" smtClean="0">
                <a:solidFill>
                  <a:srgbClr val="00B0F0"/>
                </a:solidFill>
              </a:rPr>
              <a:t>I</a:t>
            </a:r>
            <a:r>
              <a:rPr lang="en-US" b="1" dirty="0" smtClean="0">
                <a:solidFill>
                  <a:srgbClr val="00B0F0"/>
                </a:solidFill>
              </a:rPr>
              <a:t>. </a:t>
            </a:r>
            <a:r>
              <a:rPr lang="ru-RU" b="1" dirty="0" smtClean="0">
                <a:solidFill>
                  <a:srgbClr val="00B0F0"/>
                </a:solidFill>
              </a:rPr>
              <a:t>Подготовительная </a:t>
            </a:r>
            <a:r>
              <a:rPr lang="ru-RU" b="1" dirty="0">
                <a:solidFill>
                  <a:srgbClr val="00B0F0"/>
                </a:solidFill>
              </a:rPr>
              <a:t>часть:</a:t>
            </a:r>
          </a:p>
          <a:p>
            <a:pPr algn="ctr"/>
            <a:r>
              <a:rPr lang="ru-RU" i="1" u="sng" dirty="0">
                <a:solidFill>
                  <a:srgbClr val="00B0F0"/>
                </a:solidFill>
              </a:rPr>
              <a:t>Основные задачи </a:t>
            </a:r>
            <a:r>
              <a:rPr lang="ru-RU" i="1" u="sng" dirty="0" smtClean="0">
                <a:solidFill>
                  <a:srgbClr val="00B0F0"/>
                </a:solidFill>
              </a:rPr>
              <a:t>:</a:t>
            </a:r>
            <a:endParaRPr lang="ru-RU" i="1" dirty="0">
              <a:solidFill>
                <a:srgbClr val="00B0F0"/>
              </a:solidFill>
            </a:endParaRPr>
          </a:p>
          <a:p>
            <a:pPr lvl="0"/>
            <a:r>
              <a:rPr lang="en-US" i="1" dirty="0" smtClean="0">
                <a:solidFill>
                  <a:srgbClr val="00B0F0"/>
                </a:solidFill>
              </a:rPr>
              <a:t>1</a:t>
            </a:r>
            <a:r>
              <a:rPr lang="ru-RU" i="1" dirty="0" smtClean="0">
                <a:solidFill>
                  <a:srgbClr val="00B0F0"/>
                </a:solidFill>
              </a:rPr>
              <a:t>. Концентрация </a:t>
            </a:r>
            <a:r>
              <a:rPr lang="ru-RU" i="1" dirty="0">
                <a:solidFill>
                  <a:srgbClr val="00B0F0"/>
                </a:solidFill>
              </a:rPr>
              <a:t>внимания занимающихся;</a:t>
            </a:r>
          </a:p>
          <a:p>
            <a:pPr lvl="0"/>
            <a:r>
              <a:rPr lang="ru-RU" i="1" dirty="0" smtClean="0">
                <a:solidFill>
                  <a:srgbClr val="00B0F0"/>
                </a:solidFill>
              </a:rPr>
              <a:t>2. создание </a:t>
            </a:r>
            <a:r>
              <a:rPr lang="ru-RU" i="1" dirty="0">
                <a:solidFill>
                  <a:srgbClr val="00B0F0"/>
                </a:solidFill>
              </a:rPr>
              <a:t>положительной мотивации;</a:t>
            </a:r>
          </a:p>
          <a:p>
            <a:pPr lvl="0"/>
            <a:r>
              <a:rPr lang="ru-RU" i="1" dirty="0" smtClean="0">
                <a:solidFill>
                  <a:srgbClr val="00B0F0"/>
                </a:solidFill>
              </a:rPr>
              <a:t>3. организация </a:t>
            </a:r>
            <a:r>
              <a:rPr lang="ru-RU" i="1" dirty="0">
                <a:solidFill>
                  <a:srgbClr val="00B0F0"/>
                </a:solidFill>
              </a:rPr>
              <a:t>и размещение учащихся для проведения занятия;</a:t>
            </a:r>
          </a:p>
          <a:p>
            <a:pPr lvl="0"/>
            <a:r>
              <a:rPr lang="ru-RU" i="1" dirty="0" smtClean="0">
                <a:solidFill>
                  <a:srgbClr val="00B0F0"/>
                </a:solidFill>
              </a:rPr>
              <a:t>5. повышение </a:t>
            </a:r>
            <a:r>
              <a:rPr lang="ru-RU" i="1" dirty="0">
                <a:solidFill>
                  <a:srgbClr val="00B0F0"/>
                </a:solidFill>
              </a:rPr>
              <a:t>функции внутренних органов и подготовка двигательного аппарата к работе.</a:t>
            </a:r>
          </a:p>
          <a:p>
            <a:r>
              <a:rPr lang="ru-RU" dirty="0">
                <a:solidFill>
                  <a:srgbClr val="00B0F0"/>
                </a:solidFill>
              </a:rPr>
              <a:t> </a:t>
            </a:r>
          </a:p>
          <a:p>
            <a:pPr lvl="0"/>
            <a:r>
              <a:rPr lang="ru-RU" dirty="0" smtClean="0">
                <a:solidFill>
                  <a:srgbClr val="00B0F0"/>
                </a:solidFill>
              </a:rPr>
              <a:t>1. </a:t>
            </a:r>
            <a:r>
              <a:rPr lang="ru-RU" dirty="0" err="1" smtClean="0">
                <a:solidFill>
                  <a:srgbClr val="00B0F0"/>
                </a:solidFill>
              </a:rPr>
              <a:t>И.п</a:t>
            </a:r>
            <a:r>
              <a:rPr lang="ru-RU" dirty="0">
                <a:solidFill>
                  <a:srgbClr val="00B0F0"/>
                </a:solidFill>
              </a:rPr>
              <a:t>.- стоя на </a:t>
            </a:r>
            <a:r>
              <a:rPr lang="ru-RU" dirty="0" err="1">
                <a:solidFill>
                  <a:srgbClr val="00B0F0"/>
                </a:solidFill>
              </a:rPr>
              <a:t>вибродорожке</a:t>
            </a:r>
            <a:r>
              <a:rPr lang="ru-RU" dirty="0">
                <a:solidFill>
                  <a:srgbClr val="00B0F0"/>
                </a:solidFill>
              </a:rPr>
              <a:t>, ноги на ширине плеч,  руки на поясе.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    1.наклон головы вправо   </a:t>
            </a:r>
          </a:p>
          <a:p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smtClean="0">
                <a:solidFill>
                  <a:srgbClr val="00B0F0"/>
                </a:solidFill>
              </a:rPr>
              <a:t>   2</a:t>
            </a:r>
            <a:r>
              <a:rPr lang="ru-RU" dirty="0">
                <a:solidFill>
                  <a:srgbClr val="00B0F0"/>
                </a:solidFill>
              </a:rPr>
              <a:t>. возвращение в </a:t>
            </a:r>
            <a:r>
              <a:rPr lang="ru-RU" dirty="0" err="1">
                <a:solidFill>
                  <a:srgbClr val="00B0F0"/>
                </a:solidFill>
              </a:rPr>
              <a:t>и.п</a:t>
            </a:r>
            <a:r>
              <a:rPr lang="ru-RU" dirty="0">
                <a:solidFill>
                  <a:srgbClr val="00B0F0"/>
                </a:solidFill>
              </a:rPr>
              <a:t>.; ;                         </a:t>
            </a:r>
            <a:r>
              <a:rPr lang="ru-RU" dirty="0" smtClean="0">
                <a:solidFill>
                  <a:srgbClr val="00B0F0"/>
                </a:solidFill>
              </a:rPr>
              <a:t>       </a:t>
            </a:r>
            <a:r>
              <a:rPr lang="ru-RU" dirty="0">
                <a:solidFill>
                  <a:srgbClr val="00B0F0"/>
                </a:solidFill>
              </a:rPr>
              <a:t>3-4. то же влево</a:t>
            </a:r>
            <a:r>
              <a:rPr lang="ru-RU" dirty="0" smtClean="0">
                <a:solidFill>
                  <a:srgbClr val="00B0F0"/>
                </a:solidFill>
              </a:rPr>
              <a:t>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026" name="Picture 2" descr="G:\аттестация\тисы\IMG_20180125_122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97358"/>
            <a:ext cx="2882280" cy="216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аттестация\тисы\IMG_20180125_122124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09" y="4097466"/>
            <a:ext cx="2879253" cy="216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4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00B0F0"/>
                </a:solidFill>
              </a:rPr>
              <a:t>2. </a:t>
            </a:r>
            <a:r>
              <a:rPr lang="ru-RU" dirty="0" err="1" smtClean="0">
                <a:solidFill>
                  <a:srgbClr val="00B0F0"/>
                </a:solidFill>
              </a:rPr>
              <a:t>И.п</a:t>
            </a:r>
            <a:r>
              <a:rPr lang="ru-RU" dirty="0">
                <a:solidFill>
                  <a:srgbClr val="00B0F0"/>
                </a:solidFill>
              </a:rPr>
              <a:t>.- стоя на </a:t>
            </a:r>
            <a:r>
              <a:rPr lang="ru-RU" dirty="0" err="1">
                <a:solidFill>
                  <a:srgbClr val="00B0F0"/>
                </a:solidFill>
              </a:rPr>
              <a:t>вибродорожке</a:t>
            </a:r>
            <a:r>
              <a:rPr lang="ru-RU" dirty="0">
                <a:solidFill>
                  <a:srgbClr val="00B0F0"/>
                </a:solidFill>
              </a:rPr>
              <a:t>, ноги на ширине </a:t>
            </a:r>
            <a:r>
              <a:rPr lang="ru-RU" dirty="0" smtClean="0">
                <a:solidFill>
                  <a:srgbClr val="00B0F0"/>
                </a:solidFill>
              </a:rPr>
              <a:t>плеч, руки на  плечах.                                                                        </a:t>
            </a:r>
          </a:p>
          <a:p>
            <a:pPr lvl="0"/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smtClean="0">
                <a:solidFill>
                  <a:srgbClr val="00B0F0"/>
                </a:solidFill>
              </a:rPr>
              <a:t>  1-4</a:t>
            </a:r>
            <a:r>
              <a:rPr lang="ru-RU" dirty="0">
                <a:solidFill>
                  <a:srgbClr val="00B0F0"/>
                </a:solidFill>
              </a:rPr>
              <a:t>. круговые движения в плечевых суставах вперед;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   5-8</a:t>
            </a:r>
            <a:r>
              <a:rPr lang="ru-RU" dirty="0">
                <a:solidFill>
                  <a:srgbClr val="00B0F0"/>
                </a:solidFill>
              </a:rPr>
              <a:t>. то же назад.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7101408"/>
            <a:ext cx="46805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2052" name="Picture 4" descr="G:\аттестация\тисы\IMG_20180125_122257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61" y="1368778"/>
            <a:ext cx="2872866" cy="215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3525585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3. </a:t>
            </a:r>
            <a:r>
              <a:rPr lang="ru-RU" dirty="0" err="1" smtClean="0">
                <a:solidFill>
                  <a:srgbClr val="00B0F0"/>
                </a:solidFill>
              </a:rPr>
              <a:t>И.п</a:t>
            </a:r>
            <a:r>
              <a:rPr lang="ru-RU" dirty="0">
                <a:solidFill>
                  <a:srgbClr val="00B0F0"/>
                </a:solidFill>
              </a:rPr>
              <a:t>.- стоя на </a:t>
            </a:r>
            <a:r>
              <a:rPr lang="ru-RU" dirty="0" err="1">
                <a:solidFill>
                  <a:srgbClr val="00B0F0"/>
                </a:solidFill>
              </a:rPr>
              <a:t>вибродорожке</a:t>
            </a:r>
            <a:r>
              <a:rPr lang="ru-RU" dirty="0">
                <a:solidFill>
                  <a:srgbClr val="00B0F0"/>
                </a:solidFill>
              </a:rPr>
              <a:t>, ноги на ширине плеч,  руки согнуты </a:t>
            </a:r>
            <a:r>
              <a:rPr lang="ru-RU" dirty="0" smtClean="0">
                <a:solidFill>
                  <a:srgbClr val="00B0F0"/>
                </a:solidFill>
              </a:rPr>
              <a:t>в локтевых </a:t>
            </a:r>
            <a:r>
              <a:rPr lang="ru-RU" dirty="0">
                <a:solidFill>
                  <a:srgbClr val="00B0F0"/>
                </a:solidFill>
              </a:rPr>
              <a:t>суставах.</a:t>
            </a:r>
          </a:p>
          <a:p>
            <a:r>
              <a:rPr lang="ru-RU" dirty="0">
                <a:solidFill>
                  <a:srgbClr val="00B0F0"/>
                </a:solidFill>
              </a:rPr>
              <a:t>   1-4. круговые движения в локтевых суставах вперед;</a:t>
            </a:r>
          </a:p>
          <a:p>
            <a:r>
              <a:rPr lang="ru-RU" dirty="0">
                <a:solidFill>
                  <a:srgbClr val="00B0F0"/>
                </a:solidFill>
              </a:rPr>
              <a:t>   5-8. то же назад</a:t>
            </a:r>
            <a:r>
              <a:rPr lang="ru-RU" dirty="0"/>
              <a:t>.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37111"/>
            <a:ext cx="2951163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15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4. </a:t>
            </a:r>
            <a:r>
              <a:rPr lang="ru-RU" dirty="0" err="1" smtClean="0">
                <a:solidFill>
                  <a:srgbClr val="00B0F0"/>
                </a:solidFill>
              </a:rPr>
              <a:t>И.п</a:t>
            </a:r>
            <a:r>
              <a:rPr lang="ru-RU" dirty="0">
                <a:solidFill>
                  <a:srgbClr val="00B0F0"/>
                </a:solidFill>
              </a:rPr>
              <a:t>.- стоя на </a:t>
            </a:r>
            <a:r>
              <a:rPr lang="ru-RU" dirty="0" err="1">
                <a:solidFill>
                  <a:srgbClr val="00B0F0"/>
                </a:solidFill>
              </a:rPr>
              <a:t>вибродорожке</a:t>
            </a:r>
            <a:r>
              <a:rPr lang="ru-RU" dirty="0">
                <a:solidFill>
                  <a:srgbClr val="00B0F0"/>
                </a:solidFill>
              </a:rPr>
              <a:t> в наклоне, ноги на ширине плеч,  руки вниз.</a:t>
            </a:r>
          </a:p>
          <a:p>
            <a:r>
              <a:rPr lang="ru-RU" dirty="0">
                <a:solidFill>
                  <a:srgbClr val="00B0F0"/>
                </a:solidFill>
              </a:rPr>
              <a:t>1-8. покачивающие движения руками для расслабления верхнего плечевого пояса.</a:t>
            </a:r>
          </a:p>
        </p:txBody>
      </p:sp>
      <p:pic>
        <p:nvPicPr>
          <p:cNvPr id="4098" name="Picture 2" descr="G:\аттестация\тисы\IMG_20180125_122327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472009"/>
            <a:ext cx="2878592" cy="216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3717032"/>
            <a:ext cx="82809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5. </a:t>
            </a:r>
            <a:r>
              <a:rPr lang="ru-RU" dirty="0" err="1" smtClean="0">
                <a:solidFill>
                  <a:srgbClr val="00B0F0"/>
                </a:solidFill>
              </a:rPr>
              <a:t>И.п</a:t>
            </a:r>
            <a:r>
              <a:rPr lang="ru-RU" dirty="0">
                <a:solidFill>
                  <a:srgbClr val="00B0F0"/>
                </a:solidFill>
              </a:rPr>
              <a:t>.- стоя на </a:t>
            </a:r>
            <a:r>
              <a:rPr lang="ru-RU" dirty="0" err="1">
                <a:solidFill>
                  <a:srgbClr val="00B0F0"/>
                </a:solidFill>
              </a:rPr>
              <a:t>вибродорожке</a:t>
            </a:r>
            <a:r>
              <a:rPr lang="ru-RU" dirty="0">
                <a:solidFill>
                  <a:srgbClr val="00B0F0"/>
                </a:solidFill>
              </a:rPr>
              <a:t>, ноги на ширине плеч,  руки  в «замок».</a:t>
            </a:r>
          </a:p>
          <a:p>
            <a:r>
              <a:rPr lang="ru-RU" dirty="0">
                <a:solidFill>
                  <a:srgbClr val="00B0F0"/>
                </a:solidFill>
              </a:rPr>
              <a:t>1-4. круговые движения в лучезапястных суставах вперед;</a:t>
            </a:r>
          </a:p>
          <a:p>
            <a:r>
              <a:rPr lang="ru-RU" dirty="0">
                <a:solidFill>
                  <a:srgbClr val="00B0F0"/>
                </a:solidFill>
              </a:rPr>
              <a:t>5-8. то же назад.</a:t>
            </a:r>
          </a:p>
        </p:txBody>
      </p:sp>
      <p:pic>
        <p:nvPicPr>
          <p:cNvPr id="1026" name="Picture 2" descr="G:\аттестация\тисы\IMG_20180125_122411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09120"/>
            <a:ext cx="2720679" cy="204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90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6. </a:t>
            </a:r>
            <a:r>
              <a:rPr lang="ru-RU" dirty="0" err="1" smtClean="0">
                <a:solidFill>
                  <a:srgbClr val="00B0F0"/>
                </a:solidFill>
              </a:rPr>
              <a:t>И.п</a:t>
            </a:r>
            <a:r>
              <a:rPr lang="ru-RU" dirty="0">
                <a:solidFill>
                  <a:srgbClr val="00B0F0"/>
                </a:solidFill>
              </a:rPr>
              <a:t>.- стоя на </a:t>
            </a:r>
            <a:r>
              <a:rPr lang="ru-RU" dirty="0" err="1">
                <a:solidFill>
                  <a:srgbClr val="00B0F0"/>
                </a:solidFill>
              </a:rPr>
              <a:t>вибродорожке</a:t>
            </a:r>
            <a:r>
              <a:rPr lang="ru-RU" dirty="0">
                <a:solidFill>
                  <a:srgbClr val="00B0F0"/>
                </a:solidFill>
              </a:rPr>
              <a:t>, ноги на ширине плеч,  руки  в «замок».</a:t>
            </a:r>
          </a:p>
          <a:p>
            <a:r>
              <a:rPr lang="ru-RU" dirty="0">
                <a:solidFill>
                  <a:srgbClr val="00B0F0"/>
                </a:solidFill>
              </a:rPr>
              <a:t>1-4. </a:t>
            </a:r>
            <a:r>
              <a:rPr lang="ru-RU" smtClean="0">
                <a:solidFill>
                  <a:srgbClr val="00B0F0"/>
                </a:solidFill>
              </a:rPr>
              <a:t>повернув </a:t>
            </a:r>
            <a:r>
              <a:rPr lang="ru-RU" dirty="0">
                <a:solidFill>
                  <a:srgbClr val="00B0F0"/>
                </a:solidFill>
              </a:rPr>
              <a:t>руки ладонями вперед, выпрямить их в локтевых суставах;</a:t>
            </a:r>
          </a:p>
          <a:p>
            <a:r>
              <a:rPr lang="ru-RU" dirty="0">
                <a:solidFill>
                  <a:srgbClr val="00B0F0"/>
                </a:solidFill>
              </a:rPr>
              <a:t>5-8. вернуться в </a:t>
            </a:r>
            <a:r>
              <a:rPr lang="ru-RU" dirty="0" err="1">
                <a:solidFill>
                  <a:srgbClr val="00B0F0"/>
                </a:solidFill>
              </a:rPr>
              <a:t>и.п</a:t>
            </a:r>
            <a:r>
              <a:rPr lang="ru-RU" dirty="0">
                <a:solidFill>
                  <a:srgbClr val="00B0F0"/>
                </a:solidFill>
              </a:rPr>
              <a:t>.;</a:t>
            </a:r>
          </a:p>
          <a:p>
            <a:r>
              <a:rPr lang="ru-RU" dirty="0">
                <a:solidFill>
                  <a:srgbClr val="00B0F0"/>
                </a:solidFill>
              </a:rPr>
              <a:t>1-8. то же вверх.</a:t>
            </a:r>
          </a:p>
        </p:txBody>
      </p:sp>
      <p:pic>
        <p:nvPicPr>
          <p:cNvPr id="2050" name="Picture 2" descr="G:\аттестация\тисы\IMG_20180125_122455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57051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10800000" flipV="1">
            <a:off x="467544" y="3699030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7. </a:t>
            </a:r>
            <a:r>
              <a:rPr lang="ru-RU" dirty="0" err="1" smtClean="0">
                <a:solidFill>
                  <a:srgbClr val="00B0F0"/>
                </a:solidFill>
              </a:rPr>
              <a:t>И.п</a:t>
            </a:r>
            <a:r>
              <a:rPr lang="ru-RU" dirty="0">
                <a:solidFill>
                  <a:srgbClr val="00B0F0"/>
                </a:solidFill>
              </a:rPr>
              <a:t>.- стоя на </a:t>
            </a:r>
            <a:r>
              <a:rPr lang="ru-RU" dirty="0" err="1">
                <a:solidFill>
                  <a:srgbClr val="00B0F0"/>
                </a:solidFill>
              </a:rPr>
              <a:t>вибродорожке</a:t>
            </a:r>
            <a:r>
              <a:rPr lang="ru-RU" dirty="0">
                <a:solidFill>
                  <a:srgbClr val="00B0F0"/>
                </a:solidFill>
              </a:rPr>
              <a:t>, ноги на ширине плеч,  правая рука на поясе, левая вверху</a:t>
            </a:r>
            <a:r>
              <a:rPr lang="ru-RU" dirty="0" smtClean="0">
                <a:solidFill>
                  <a:srgbClr val="00B0F0"/>
                </a:solidFill>
              </a:rPr>
              <a:t>.</a:t>
            </a:r>
            <a:endParaRPr lang="ru-RU" dirty="0">
              <a:solidFill>
                <a:srgbClr val="00B0F0"/>
              </a:solidFill>
            </a:endParaRPr>
          </a:p>
          <a:p>
            <a:r>
              <a:rPr lang="ru-RU" dirty="0">
                <a:solidFill>
                  <a:srgbClr val="00B0F0"/>
                </a:solidFill>
              </a:rPr>
              <a:t>1-3.наклоны туловищем вправо;</a:t>
            </a:r>
          </a:p>
          <a:p>
            <a:r>
              <a:rPr lang="ru-RU" dirty="0">
                <a:solidFill>
                  <a:srgbClr val="00B0F0"/>
                </a:solidFill>
              </a:rPr>
              <a:t>4. возвращение в </a:t>
            </a:r>
            <a:r>
              <a:rPr lang="ru-RU" dirty="0" err="1">
                <a:solidFill>
                  <a:srgbClr val="00B0F0"/>
                </a:solidFill>
              </a:rPr>
              <a:t>и.п</a:t>
            </a:r>
            <a:r>
              <a:rPr lang="ru-RU" dirty="0" smtClean="0">
                <a:solidFill>
                  <a:srgbClr val="00B0F0"/>
                </a:solidFill>
              </a:rPr>
              <a:t>.;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5-8.то же влево.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2051" name="Picture 3" descr="G:\аттестация\тисы\IMG_20180125_122547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21389"/>
            <a:ext cx="2644924" cy="198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аттестация\тисы\IMG_20180125_122619 -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262" y="4621389"/>
            <a:ext cx="2640838" cy="198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78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8. </a:t>
            </a:r>
            <a:r>
              <a:rPr lang="ru-RU" dirty="0" err="1" smtClean="0">
                <a:solidFill>
                  <a:srgbClr val="00B0F0"/>
                </a:solidFill>
              </a:rPr>
              <a:t>И.п</a:t>
            </a:r>
            <a:r>
              <a:rPr lang="ru-RU" dirty="0">
                <a:solidFill>
                  <a:srgbClr val="00B0F0"/>
                </a:solidFill>
              </a:rPr>
              <a:t>.- стоя на </a:t>
            </a:r>
            <a:r>
              <a:rPr lang="ru-RU" dirty="0" err="1">
                <a:solidFill>
                  <a:srgbClr val="00B0F0"/>
                </a:solidFill>
              </a:rPr>
              <a:t>вибродорожке</a:t>
            </a:r>
            <a:r>
              <a:rPr lang="ru-RU" dirty="0">
                <a:solidFill>
                  <a:srgbClr val="00B0F0"/>
                </a:solidFill>
              </a:rPr>
              <a:t>, ноги на ширине плеч,  руки на поясе.</a:t>
            </a:r>
          </a:p>
          <a:p>
            <a:r>
              <a:rPr lang="ru-RU" dirty="0">
                <a:solidFill>
                  <a:srgbClr val="00B0F0"/>
                </a:solidFill>
              </a:rPr>
              <a:t>1-4. круговые движения тазом вправо;</a:t>
            </a:r>
          </a:p>
          <a:p>
            <a:r>
              <a:rPr lang="ru-RU" dirty="0">
                <a:solidFill>
                  <a:srgbClr val="00B0F0"/>
                </a:solidFill>
              </a:rPr>
              <a:t>5-8. то же влево.</a:t>
            </a:r>
          </a:p>
        </p:txBody>
      </p:sp>
      <p:pic>
        <p:nvPicPr>
          <p:cNvPr id="3074" name="Picture 2" descr="G:\аттестация\тисы\IMG_20180125_122714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97" y="1272030"/>
            <a:ext cx="2873083" cy="215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8797" y="3645024"/>
            <a:ext cx="79856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9. </a:t>
            </a:r>
            <a:r>
              <a:rPr lang="ru-RU" dirty="0" err="1" smtClean="0">
                <a:solidFill>
                  <a:srgbClr val="00B0F0"/>
                </a:solidFill>
              </a:rPr>
              <a:t>И.п</a:t>
            </a:r>
            <a:r>
              <a:rPr lang="ru-RU" dirty="0">
                <a:solidFill>
                  <a:srgbClr val="00B0F0"/>
                </a:solidFill>
              </a:rPr>
              <a:t>.- стоя на </a:t>
            </a:r>
            <a:r>
              <a:rPr lang="ru-RU" dirty="0" err="1">
                <a:solidFill>
                  <a:srgbClr val="00B0F0"/>
                </a:solidFill>
              </a:rPr>
              <a:t>вибродорожке</a:t>
            </a:r>
            <a:r>
              <a:rPr lang="ru-RU" dirty="0">
                <a:solidFill>
                  <a:srgbClr val="00B0F0"/>
                </a:solidFill>
              </a:rPr>
              <a:t>, ноги на ширине плеч,  руки  вперед-в стороны (450).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1. подъем </a:t>
            </a:r>
            <a:r>
              <a:rPr lang="ru-RU" dirty="0">
                <a:solidFill>
                  <a:srgbClr val="00B0F0"/>
                </a:solidFill>
              </a:rPr>
              <a:t>правой ноги к левой руке;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2. возвращение </a:t>
            </a:r>
            <a:r>
              <a:rPr lang="ru-RU" dirty="0">
                <a:solidFill>
                  <a:srgbClr val="00B0F0"/>
                </a:solidFill>
              </a:rPr>
              <a:t>в </a:t>
            </a:r>
            <a:r>
              <a:rPr lang="ru-RU" dirty="0" err="1">
                <a:solidFill>
                  <a:srgbClr val="00B0F0"/>
                </a:solidFill>
              </a:rPr>
              <a:t>и.п</a:t>
            </a:r>
            <a:r>
              <a:rPr lang="ru-RU" dirty="0" smtClean="0">
                <a:solidFill>
                  <a:srgbClr val="00B0F0"/>
                </a:solidFill>
              </a:rPr>
              <a:t>.;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3-4. то же левой.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075" name="Picture 3" descr="G:\аттестация\тисы\IMG_20180125_122818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52" y="4653135"/>
            <a:ext cx="2788940" cy="209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аттестация\тисы\IMG_20180125_122910 -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42439"/>
            <a:ext cx="2788941" cy="209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09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10. </a:t>
            </a:r>
            <a:r>
              <a:rPr lang="ru-RU" dirty="0" err="1" smtClean="0">
                <a:solidFill>
                  <a:srgbClr val="00B0F0"/>
                </a:solidFill>
              </a:rPr>
              <a:t>И.п</a:t>
            </a:r>
            <a:r>
              <a:rPr lang="ru-RU" dirty="0">
                <a:solidFill>
                  <a:srgbClr val="00B0F0"/>
                </a:solidFill>
              </a:rPr>
              <a:t>.- стоя на </a:t>
            </a:r>
            <a:r>
              <a:rPr lang="ru-RU" dirty="0" err="1">
                <a:solidFill>
                  <a:srgbClr val="00B0F0"/>
                </a:solidFill>
              </a:rPr>
              <a:t>вибродорожке</a:t>
            </a:r>
            <a:r>
              <a:rPr lang="ru-RU" dirty="0">
                <a:solidFill>
                  <a:srgbClr val="00B0F0"/>
                </a:solidFill>
              </a:rPr>
              <a:t>, ноги на ширине плеч,  руки  на коленях.</a:t>
            </a:r>
          </a:p>
          <a:p>
            <a:r>
              <a:rPr lang="ru-RU" dirty="0">
                <a:solidFill>
                  <a:srgbClr val="00B0F0"/>
                </a:solidFill>
              </a:rPr>
              <a:t>1-8. круговые движения в коленных суставах вправо;</a:t>
            </a:r>
          </a:p>
          <a:p>
            <a:r>
              <a:rPr lang="ru-RU" dirty="0">
                <a:solidFill>
                  <a:srgbClr val="00B0F0"/>
                </a:solidFill>
              </a:rPr>
              <a:t>1-8. то же влево.</a:t>
            </a:r>
          </a:p>
        </p:txBody>
      </p:sp>
      <p:pic>
        <p:nvPicPr>
          <p:cNvPr id="4098" name="Picture 2" descr="G:\аттестация\тисы\IMG_20180125_123004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05204"/>
            <a:ext cx="2773365" cy="208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845" y="2246257"/>
            <a:ext cx="8532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rgbClr val="00B0F0"/>
                </a:solidFill>
              </a:rPr>
              <a:t>11. </a:t>
            </a:r>
            <a:r>
              <a:rPr lang="ru-RU" dirty="0" err="1" smtClean="0">
                <a:solidFill>
                  <a:srgbClr val="00B0F0"/>
                </a:solidFill>
              </a:rPr>
              <a:t>И.п</a:t>
            </a:r>
            <a:r>
              <a:rPr lang="ru-RU" dirty="0">
                <a:solidFill>
                  <a:srgbClr val="00B0F0"/>
                </a:solidFill>
              </a:rPr>
              <a:t>.- стоя на </a:t>
            </a:r>
            <a:r>
              <a:rPr lang="ru-RU" dirty="0" err="1">
                <a:solidFill>
                  <a:srgbClr val="00B0F0"/>
                </a:solidFill>
              </a:rPr>
              <a:t>вибродорожке</a:t>
            </a:r>
            <a:r>
              <a:rPr lang="ru-RU" dirty="0">
                <a:solidFill>
                  <a:srgbClr val="00B0F0"/>
                </a:solidFill>
              </a:rPr>
              <a:t>, руки в стороны, правую ногу согнуть в коленном суставе;</a:t>
            </a:r>
          </a:p>
          <a:p>
            <a:r>
              <a:rPr lang="ru-RU" dirty="0">
                <a:solidFill>
                  <a:srgbClr val="00B0F0"/>
                </a:solidFill>
              </a:rPr>
              <a:t>1-10. стоя на левой ноге;</a:t>
            </a:r>
          </a:p>
          <a:p>
            <a:r>
              <a:rPr lang="ru-RU" dirty="0">
                <a:solidFill>
                  <a:srgbClr val="00B0F0"/>
                </a:solidFill>
              </a:rPr>
              <a:t>1-4. стоя на двух ногах;</a:t>
            </a:r>
          </a:p>
          <a:p>
            <a:r>
              <a:rPr lang="ru-RU" dirty="0">
                <a:solidFill>
                  <a:srgbClr val="00B0F0"/>
                </a:solidFill>
              </a:rPr>
              <a:t>1-14. то же на правой.</a:t>
            </a:r>
          </a:p>
          <a:p>
            <a:r>
              <a:rPr lang="ru-RU" dirty="0">
                <a:solidFill>
                  <a:srgbClr val="00B0F0"/>
                </a:solidFill>
              </a:rPr>
              <a:t> </a:t>
            </a:r>
          </a:p>
        </p:txBody>
      </p:sp>
      <p:pic>
        <p:nvPicPr>
          <p:cNvPr id="4099" name="Picture 3" descr="G:\аттестация\тисы\IMG_20180125_123148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09120"/>
            <a:ext cx="2790380" cy="209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85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356</TotalTime>
  <Words>1140</Words>
  <Application>Microsoft Office PowerPoint</Application>
  <PresentationFormat>Экран (4:3)</PresentationFormat>
  <Paragraphs>129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  ЛЕЧЕБНАЯ  ФИЗИЧЕСКАЯ  КУЛЬТУРА при плоскостопии  с использованием оборудования «ТИСА» с модуляцией мягких природных и биологических колебательных процессов</vt:lpstr>
      <vt:lpstr>Презентация PowerPoint</vt:lpstr>
      <vt:lpstr>                                                                Цель:  Смягчение дискомфортных ощущений и нормализации привычного образа жизни.                             Задачи, решаемые с помощью физических упражнений: 1. Исправление деформации в виде уплощения сводов стопы у детей.  2. Устранение измененного положения пятки и возникающей контрактуры. 3. Формирование правильной осанки у детей.        Задачи, решаемые с помощью спортивно-оздоровительной технологии                                                                                                                                                              «ТИСА»: 1.Улучшение функций внимания и работоспособности.  2. Предотвращение травматизма детей.  3. Профилактика плоскостопия и нарушений осанки. 4. Тренировка функций равновесия, вестибулярного аппарата. 5. Улучшение ориентации в пространстве и концентрации внимания. 6. Укрепление мышц живота и поясницы. 7. Направленная регуляция мышечного тонуса. 8. Пограничные психические нарушения. 9. Нормализация процессов возбуждения и торможения нервной системы. 10. Улучшение управление движением и мелкой моторики.  11. Оптимизация реакций срочной адаптации к физической нагрузке. 12.  Нормализация функций выделения (при энурезах). 13. Снятие спастики при заикании (логопедические нарушения). 14.  Восстановление после бронхолегочных и простудных заболеваний. 15.  Улучшение кровообращения и обменных процессов. 16. Восстановление после травм и переломов.  17. Снятие болевого синдрома.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34</cp:revision>
  <dcterms:created xsi:type="dcterms:W3CDTF">2018-01-31T18:52:07Z</dcterms:created>
  <dcterms:modified xsi:type="dcterms:W3CDTF">2018-02-05T11:03:40Z</dcterms:modified>
</cp:coreProperties>
</file>