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1" r:id="rId3"/>
    <p:sldId id="258" r:id="rId4"/>
    <p:sldId id="259" r:id="rId5"/>
    <p:sldId id="262" r:id="rId6"/>
    <p:sldId id="260"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14.01.2020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chemeClr val="tx1"/>
                </a:solidFill>
              </a:rPr>
              <a:t>Дикие животные</a:t>
            </a:r>
            <a:endParaRPr lang="ru-RU" dirty="0">
              <a:solidFill>
                <a:schemeClr val="tx1"/>
              </a:solidFill>
            </a:endParaRPr>
          </a:p>
        </p:txBody>
      </p:sp>
      <p:sp>
        <p:nvSpPr>
          <p:cNvPr id="3" name="Подзаголовок 2"/>
          <p:cNvSpPr>
            <a:spLocks noGrp="1"/>
          </p:cNvSpPr>
          <p:nvPr>
            <p:ph type="subTitle" idx="1"/>
          </p:nvPr>
        </p:nvSpPr>
        <p:spPr>
          <a:xfrm>
            <a:off x="5076056" y="4437112"/>
            <a:ext cx="3168352" cy="1584176"/>
          </a:xfrm>
        </p:spPr>
        <p:txBody>
          <a:bodyPr>
            <a:normAutofit fontScale="92500"/>
          </a:bodyPr>
          <a:lstStyle/>
          <a:p>
            <a:r>
              <a:rPr lang="ru-RU" dirty="0" smtClean="0">
                <a:solidFill>
                  <a:schemeClr val="tx1"/>
                </a:solidFill>
              </a:rPr>
              <a:t>ГБОУ школа №657 Приморского района</a:t>
            </a:r>
          </a:p>
          <a:p>
            <a:r>
              <a:rPr lang="ru-RU" dirty="0" smtClean="0">
                <a:solidFill>
                  <a:schemeClr val="tx1"/>
                </a:solidFill>
              </a:rPr>
              <a:t>Подготовила: учитель начальных классов</a:t>
            </a:r>
          </a:p>
          <a:p>
            <a:r>
              <a:rPr lang="ru-RU" dirty="0" err="1" smtClean="0">
                <a:solidFill>
                  <a:schemeClr val="tx1"/>
                </a:solidFill>
              </a:rPr>
              <a:t>Намаконова</a:t>
            </a:r>
            <a:r>
              <a:rPr lang="ru-RU" dirty="0" smtClean="0">
                <a:solidFill>
                  <a:schemeClr val="tx1"/>
                </a:solidFill>
              </a:rPr>
              <a:t> Ю.А.</a:t>
            </a:r>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1268760"/>
            <a:ext cx="8183880" cy="1440160"/>
          </a:xfrm>
        </p:spPr>
        <p:txBody>
          <a:bodyPr>
            <a:normAutofit/>
          </a:bodyPr>
          <a:lstStyle/>
          <a:p>
            <a:pPr algn="ctr"/>
            <a:r>
              <a:rPr lang="ru-RU" sz="4400" dirty="0" smtClean="0">
                <a:solidFill>
                  <a:schemeClr val="tx1"/>
                </a:solidFill>
                <a:latin typeface="Times New Roman" pitchFamily="18" charset="0"/>
                <a:cs typeface="Times New Roman" pitchFamily="18" charset="0"/>
              </a:rPr>
              <a:t>Спасибо за внимание!</a:t>
            </a:r>
            <a:endParaRPr lang="ru-RU" sz="4400"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solidFill>
                  <a:schemeClr val="tx1"/>
                </a:solidFill>
              </a:rPr>
              <a:t>Лиса</a:t>
            </a:r>
            <a:endParaRPr lang="ru-RU" sz="4400" dirty="0">
              <a:solidFill>
                <a:schemeClr val="tx1"/>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467544" y="548680"/>
            <a:ext cx="4968552" cy="4824536"/>
          </a:xfrm>
          <a:prstGeom prst="rect">
            <a:avLst/>
          </a:prstGeom>
          <a:noFill/>
          <a:ln w="9525">
            <a:noFill/>
            <a:miter lim="800000"/>
            <a:headEnd/>
            <a:tailEnd/>
          </a:ln>
          <a:effectLst/>
        </p:spPr>
      </p:pic>
      <p:graphicFrame>
        <p:nvGraphicFramePr>
          <p:cNvPr id="5" name="Таблица 4"/>
          <p:cNvGraphicFramePr>
            <a:graphicFrameLocks noGrp="1"/>
          </p:cNvGraphicFramePr>
          <p:nvPr/>
        </p:nvGraphicFramePr>
        <p:xfrm>
          <a:off x="5940152" y="908720"/>
          <a:ext cx="2304256" cy="4940900"/>
        </p:xfrm>
        <a:graphic>
          <a:graphicData uri="http://schemas.openxmlformats.org/drawingml/2006/table">
            <a:tbl>
              <a:tblPr/>
              <a:tblGrid>
                <a:gridCol w="2304256"/>
              </a:tblGrid>
              <a:tr h="4940900">
                <a:tc>
                  <a:txBody>
                    <a:bodyPr/>
                    <a:lstStyle/>
                    <a:p>
                      <a:pPr algn="just">
                        <a:lnSpc>
                          <a:spcPct val="115000"/>
                        </a:lnSpc>
                        <a:spcAft>
                          <a:spcPts val="1000"/>
                        </a:spcAft>
                      </a:pPr>
                      <a:r>
                        <a:rPr lang="ru-RU" sz="1600" b="1" dirty="0">
                          <a:latin typeface="Times New Roman" pitchFamily="18" charset="0"/>
                          <a:ea typeface="Calibri"/>
                          <a:cs typeface="Times New Roman" pitchFamily="18" charset="0"/>
                        </a:rPr>
                        <a:t>Всех зверей она хитрей,</a:t>
                      </a:r>
                    </a:p>
                    <a:p>
                      <a:pPr algn="just">
                        <a:lnSpc>
                          <a:spcPct val="115000"/>
                        </a:lnSpc>
                        <a:spcAft>
                          <a:spcPts val="1000"/>
                        </a:spcAft>
                      </a:pPr>
                      <a:r>
                        <a:rPr lang="ru-RU" sz="1600" b="1" dirty="0">
                          <a:latin typeface="Times New Roman" pitchFamily="18" charset="0"/>
                          <a:ea typeface="Calibri"/>
                          <a:cs typeface="Times New Roman" pitchFamily="18" charset="0"/>
                        </a:rPr>
                        <a:t>Шубка рыжая на ней.</a:t>
                      </a:r>
                    </a:p>
                    <a:p>
                      <a:pPr algn="just">
                        <a:lnSpc>
                          <a:spcPct val="115000"/>
                        </a:lnSpc>
                        <a:spcAft>
                          <a:spcPts val="1000"/>
                        </a:spcAft>
                      </a:pPr>
                      <a:r>
                        <a:rPr lang="ru-RU" sz="1600" b="1" dirty="0">
                          <a:latin typeface="Times New Roman" pitchFamily="18" charset="0"/>
                          <a:ea typeface="Calibri"/>
                          <a:cs typeface="Times New Roman" pitchFamily="18" charset="0"/>
                        </a:rPr>
                        <a:t>Пышный хвост — ее краса.</a:t>
                      </a:r>
                    </a:p>
                    <a:p>
                      <a:pPr algn="just">
                        <a:lnSpc>
                          <a:spcPct val="115000"/>
                        </a:lnSpc>
                        <a:spcAft>
                          <a:spcPts val="1000"/>
                        </a:spcAft>
                      </a:pPr>
                      <a:r>
                        <a:rPr lang="ru-RU" sz="1600" b="1" dirty="0">
                          <a:latin typeface="Times New Roman" pitchFamily="18" charset="0"/>
                          <a:ea typeface="Calibri"/>
                          <a:cs typeface="Times New Roman" pitchFamily="18" charset="0"/>
                        </a:rPr>
                        <a:t>Этот зверь лесной — лиса.</a:t>
                      </a:r>
                    </a:p>
                    <a:p>
                      <a:pPr algn="just">
                        <a:lnSpc>
                          <a:spcPct val="115000"/>
                        </a:lnSpc>
                        <a:spcAft>
                          <a:spcPts val="1000"/>
                        </a:spcAft>
                      </a:pPr>
                      <a:r>
                        <a:rPr lang="ru-RU" sz="1600" b="1" dirty="0">
                          <a:latin typeface="Times New Roman" pitchFamily="18" charset="0"/>
                          <a:ea typeface="Calibri"/>
                          <a:cs typeface="Times New Roman" pitchFamily="18" charset="0"/>
                        </a:rPr>
                        <a:t>Эта рыжая плутовка</a:t>
                      </a:r>
                    </a:p>
                    <a:p>
                      <a:pPr algn="just">
                        <a:lnSpc>
                          <a:spcPct val="115000"/>
                        </a:lnSpc>
                        <a:spcAft>
                          <a:spcPts val="1000"/>
                        </a:spcAft>
                      </a:pPr>
                      <a:r>
                        <a:rPr lang="ru-RU" sz="1600" b="1" dirty="0">
                          <a:latin typeface="Times New Roman" pitchFamily="18" charset="0"/>
                          <a:ea typeface="Calibri"/>
                          <a:cs typeface="Times New Roman" pitchFamily="18" charset="0"/>
                        </a:rPr>
                        <a:t>Ловит мышек в поле ловко.</a:t>
                      </a:r>
                    </a:p>
                  </a:txBody>
                  <a:tcPr marL="114300" marR="114300" marT="0" marB="0">
                    <a:lnL>
                      <a:noFill/>
                    </a:lnL>
                    <a:lnR>
                      <a:noFill/>
                    </a:lnR>
                    <a:lnT>
                      <a:noFill/>
                    </a:lnT>
                    <a:lnB>
                      <a:noFill/>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tx1"/>
                </a:solidFill>
              </a:rPr>
              <a:t>Лиса заметает следы</a:t>
            </a:r>
            <a:endParaRPr lang="ru-RU" dirty="0">
              <a:solidFill>
                <a:schemeClr val="tx1"/>
              </a:solidFill>
            </a:endParaRPr>
          </a:p>
        </p:txBody>
      </p:sp>
      <p:pic>
        <p:nvPicPr>
          <p:cNvPr id="2050" name="Picture 2" descr="C:\Documents and Settings\Администратор\Рабочий стол\для презентации\заметает.jpg"/>
          <p:cNvPicPr>
            <a:picLocks noGrp="1" noChangeAspect="1" noChangeArrowheads="1"/>
          </p:cNvPicPr>
          <p:nvPr>
            <p:ph idx="1"/>
          </p:nvPr>
        </p:nvPicPr>
        <p:blipFill>
          <a:blip r:embed="rId2" cstate="print"/>
          <a:srcRect/>
          <a:stretch>
            <a:fillRect/>
          </a:stretch>
        </p:blipFill>
        <p:spPr bwMode="auto">
          <a:xfrm>
            <a:off x="467544" y="548680"/>
            <a:ext cx="4176464" cy="4987007"/>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4572000" y="548680"/>
            <a:ext cx="4104456" cy="496855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83880" cy="3168352"/>
          </a:xfrm>
        </p:spPr>
        <p:txBody>
          <a:bodyPr>
            <a:normAutofit fontScale="90000"/>
          </a:bodyPr>
          <a:lstStyle/>
          <a:p>
            <a:pPr algn="ctr"/>
            <a:r>
              <a:rPr lang="ru-RU" sz="4900" u="sng" dirty="0" smtClean="0">
                <a:solidFill>
                  <a:schemeClr val="tx2"/>
                </a:solidFill>
              </a:rPr>
              <a:t>Физкультминутка </a:t>
            </a:r>
            <a:r>
              <a:rPr lang="ru-RU" sz="4900" dirty="0" smtClean="0">
                <a:solidFill>
                  <a:schemeClr val="tx2"/>
                </a:solidFill>
              </a:rPr>
              <a:t/>
            </a:r>
            <a:br>
              <a:rPr lang="ru-RU" sz="4900" dirty="0" smtClean="0">
                <a:solidFill>
                  <a:schemeClr val="tx2"/>
                </a:solidFill>
              </a:rPr>
            </a:br>
            <a:r>
              <a:rPr lang="ru-RU" sz="4900" dirty="0" smtClean="0">
                <a:solidFill>
                  <a:schemeClr val="tx2"/>
                </a:solidFill>
                <a:latin typeface="Times New Roman" pitchFamily="18" charset="0"/>
                <a:cs typeface="Times New Roman" pitchFamily="18" charset="0"/>
              </a:rPr>
              <a:t> </a:t>
            </a:r>
            <a:r>
              <a:rPr lang="ru-RU" sz="2200" b="0" dirty="0" smtClean="0">
                <a:solidFill>
                  <a:schemeClr val="tx1"/>
                </a:solidFill>
                <a:latin typeface="Times New Roman" pitchFamily="18" charset="0"/>
                <a:cs typeface="Times New Roman" pitchFamily="18" charset="0"/>
              </a:rPr>
              <a:t>Лиса по лесу ходила </a:t>
            </a:r>
            <a:br>
              <a:rPr lang="ru-RU" sz="2200" b="0" dirty="0" smtClean="0">
                <a:solidFill>
                  <a:schemeClr val="tx1"/>
                </a:solidFill>
                <a:latin typeface="Times New Roman" pitchFamily="18" charset="0"/>
                <a:cs typeface="Times New Roman" pitchFamily="18" charset="0"/>
              </a:rPr>
            </a:br>
            <a:r>
              <a:rPr lang="ru-RU" sz="2200" b="0" dirty="0" smtClean="0">
                <a:solidFill>
                  <a:schemeClr val="tx1"/>
                </a:solidFill>
                <a:latin typeface="Times New Roman" pitchFamily="18" charset="0"/>
                <a:cs typeface="Times New Roman" pitchFamily="18" charset="0"/>
              </a:rPr>
              <a:t> Звонки песни заводила </a:t>
            </a:r>
            <a:br>
              <a:rPr lang="ru-RU" sz="2200" b="0" dirty="0" smtClean="0">
                <a:solidFill>
                  <a:schemeClr val="tx1"/>
                </a:solidFill>
                <a:latin typeface="Times New Roman" pitchFamily="18" charset="0"/>
                <a:cs typeface="Times New Roman" pitchFamily="18" charset="0"/>
              </a:rPr>
            </a:br>
            <a:r>
              <a:rPr lang="ru-RU" sz="2200" b="0" dirty="0" smtClean="0">
                <a:solidFill>
                  <a:schemeClr val="tx1"/>
                </a:solidFill>
                <a:latin typeface="Times New Roman" pitchFamily="18" charset="0"/>
                <a:cs typeface="Times New Roman" pitchFamily="18" charset="0"/>
              </a:rPr>
              <a:t> Лиса лычки драла </a:t>
            </a:r>
            <a:br>
              <a:rPr lang="ru-RU" sz="2200" b="0" dirty="0" smtClean="0">
                <a:solidFill>
                  <a:schemeClr val="tx1"/>
                </a:solidFill>
                <a:latin typeface="Times New Roman" pitchFamily="18" charset="0"/>
                <a:cs typeface="Times New Roman" pitchFamily="18" charset="0"/>
              </a:rPr>
            </a:br>
            <a:r>
              <a:rPr lang="ru-RU" sz="2200" b="0" dirty="0" smtClean="0">
                <a:solidFill>
                  <a:schemeClr val="tx1"/>
                </a:solidFill>
                <a:latin typeface="Times New Roman" pitchFamily="18" charset="0"/>
                <a:cs typeface="Times New Roman" pitchFamily="18" charset="0"/>
              </a:rPr>
              <a:t> Лиса лапотки плела </a:t>
            </a:r>
            <a:br>
              <a:rPr lang="ru-RU" sz="2200" b="0" dirty="0" smtClean="0">
                <a:solidFill>
                  <a:schemeClr val="tx1"/>
                </a:solidFill>
                <a:latin typeface="Times New Roman" pitchFamily="18" charset="0"/>
                <a:cs typeface="Times New Roman" pitchFamily="18" charset="0"/>
              </a:rPr>
            </a:br>
            <a:r>
              <a:rPr lang="ru-RU" sz="2200" b="0" dirty="0" smtClean="0">
                <a:solidFill>
                  <a:schemeClr val="tx1"/>
                </a:solidFill>
                <a:latin typeface="Times New Roman" pitchFamily="18" charset="0"/>
                <a:cs typeface="Times New Roman" pitchFamily="18" charset="0"/>
              </a:rPr>
              <a:t>Возле елочки прошла </a:t>
            </a:r>
            <a:br>
              <a:rPr lang="ru-RU" sz="2200" b="0" dirty="0" smtClean="0">
                <a:solidFill>
                  <a:schemeClr val="tx1"/>
                </a:solidFill>
                <a:latin typeface="Times New Roman" pitchFamily="18" charset="0"/>
                <a:cs typeface="Times New Roman" pitchFamily="18" charset="0"/>
              </a:rPr>
            </a:br>
            <a:r>
              <a:rPr lang="ru-RU" sz="2200" b="0" dirty="0" smtClean="0">
                <a:solidFill>
                  <a:schemeClr val="tx1"/>
                </a:solidFill>
                <a:latin typeface="Times New Roman" pitchFamily="18" charset="0"/>
                <a:cs typeface="Times New Roman" pitchFamily="18" charset="0"/>
              </a:rPr>
              <a:t> И следы все замела</a:t>
            </a:r>
            <a:endParaRPr lang="ru-RU" sz="2200" b="0" dirty="0">
              <a:solidFill>
                <a:schemeClr val="tx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solidFill>
                  <a:schemeClr val="tx1"/>
                </a:solidFill>
              </a:rPr>
              <a:t>Заяц</a:t>
            </a:r>
            <a:endParaRPr lang="ru-RU" sz="4400" dirty="0">
              <a:solidFill>
                <a:schemeClr val="tx1"/>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467544" y="620688"/>
            <a:ext cx="4824536" cy="4554959"/>
          </a:xfrm>
          <a:prstGeom prst="rect">
            <a:avLst/>
          </a:prstGeom>
          <a:noFill/>
          <a:ln w="9525">
            <a:noFill/>
            <a:miter lim="800000"/>
            <a:headEnd/>
            <a:tailEnd/>
          </a:ln>
          <a:effectLst/>
        </p:spPr>
      </p:pic>
      <p:graphicFrame>
        <p:nvGraphicFramePr>
          <p:cNvPr id="5" name="Таблица 4"/>
          <p:cNvGraphicFramePr>
            <a:graphicFrameLocks noGrp="1"/>
          </p:cNvGraphicFramePr>
          <p:nvPr/>
        </p:nvGraphicFramePr>
        <p:xfrm>
          <a:off x="5724128" y="1124744"/>
          <a:ext cx="2808312" cy="3748628"/>
        </p:xfrm>
        <a:graphic>
          <a:graphicData uri="http://schemas.openxmlformats.org/drawingml/2006/table">
            <a:tbl>
              <a:tblPr/>
              <a:tblGrid>
                <a:gridCol w="2808312"/>
              </a:tblGrid>
              <a:tr h="3748628">
                <a:tc>
                  <a:txBody>
                    <a:bodyPr/>
                    <a:lstStyle/>
                    <a:p>
                      <a:pPr algn="l">
                        <a:spcBef>
                          <a:spcPts val="1125"/>
                        </a:spcBef>
                        <a:spcAft>
                          <a:spcPts val="1125"/>
                        </a:spcAft>
                      </a:pPr>
                      <a:r>
                        <a:rPr lang="ru-RU" sz="1600" b="1" dirty="0">
                          <a:solidFill>
                            <a:srgbClr val="111111"/>
                          </a:solidFill>
                          <a:latin typeface="Times New Roman" pitchFamily="18" charset="0"/>
                          <a:ea typeface="Times New Roman"/>
                          <a:cs typeface="Times New Roman" pitchFamily="18" charset="0"/>
                        </a:rPr>
                        <a:t>У зайца уши слишком отрасли,</a:t>
                      </a:r>
                      <a:endParaRPr lang="ru-RU" sz="1600" b="1" dirty="0">
                        <a:latin typeface="Times New Roman" pitchFamily="18" charset="0"/>
                        <a:ea typeface="Times New Roman"/>
                        <a:cs typeface="Times New Roman" pitchFamily="18" charset="0"/>
                      </a:endParaRPr>
                    </a:p>
                    <a:p>
                      <a:pPr algn="l">
                        <a:spcBef>
                          <a:spcPts val="1125"/>
                        </a:spcBef>
                        <a:spcAft>
                          <a:spcPts val="1125"/>
                        </a:spcAft>
                      </a:pPr>
                      <a:r>
                        <a:rPr lang="ru-RU" sz="1600" b="1" dirty="0">
                          <a:solidFill>
                            <a:srgbClr val="111111"/>
                          </a:solidFill>
                          <a:latin typeface="Times New Roman" pitchFamily="18" charset="0"/>
                          <a:ea typeface="Times New Roman"/>
                          <a:cs typeface="Times New Roman" pitchFamily="18" charset="0"/>
                        </a:rPr>
                        <a:t>А хвост, как шарик, не мешает бегу.</a:t>
                      </a:r>
                      <a:endParaRPr lang="ru-RU" sz="1600" b="1" dirty="0">
                        <a:latin typeface="Times New Roman" pitchFamily="18" charset="0"/>
                        <a:ea typeface="Times New Roman"/>
                        <a:cs typeface="Times New Roman" pitchFamily="18" charset="0"/>
                      </a:endParaRPr>
                    </a:p>
                    <a:p>
                      <a:pPr algn="l">
                        <a:spcBef>
                          <a:spcPts val="1125"/>
                        </a:spcBef>
                        <a:spcAft>
                          <a:spcPts val="1125"/>
                        </a:spcAft>
                      </a:pPr>
                      <a:r>
                        <a:rPr lang="ru-RU" sz="1600" b="1" dirty="0">
                          <a:solidFill>
                            <a:srgbClr val="111111"/>
                          </a:solidFill>
                          <a:latin typeface="Times New Roman" pitchFamily="18" charset="0"/>
                          <a:ea typeface="Times New Roman"/>
                          <a:cs typeface="Times New Roman" pitchFamily="18" charset="0"/>
                        </a:rPr>
                        <a:t>Бывает летом  серым он под цвет земли,</a:t>
                      </a:r>
                      <a:endParaRPr lang="ru-RU" sz="1600" b="1" dirty="0">
                        <a:latin typeface="Times New Roman" pitchFamily="18" charset="0"/>
                        <a:ea typeface="Times New Roman"/>
                        <a:cs typeface="Times New Roman" pitchFamily="18" charset="0"/>
                      </a:endParaRPr>
                    </a:p>
                    <a:p>
                      <a:pPr algn="l">
                        <a:spcBef>
                          <a:spcPts val="1125"/>
                        </a:spcBef>
                        <a:spcAft>
                          <a:spcPts val="1125"/>
                        </a:spcAft>
                      </a:pPr>
                      <a:r>
                        <a:rPr lang="ru-RU" sz="1600" b="1" dirty="0">
                          <a:solidFill>
                            <a:srgbClr val="111111"/>
                          </a:solidFill>
                          <a:latin typeface="Times New Roman" pitchFamily="18" charset="0"/>
                          <a:ea typeface="Times New Roman"/>
                          <a:cs typeface="Times New Roman" pitchFamily="18" charset="0"/>
                        </a:rPr>
                        <a:t>Ну а зимой, подобно снегу - белый.</a:t>
                      </a:r>
                      <a:endParaRPr lang="ru-RU" sz="1600" b="1" dirty="0">
                        <a:latin typeface="Times New Roman" pitchFamily="18" charset="0"/>
                        <a:ea typeface="Times New Roman"/>
                        <a:cs typeface="Times New Roman" pitchFamily="18" charset="0"/>
                      </a:endParaRPr>
                    </a:p>
                  </a:txBody>
                  <a:tcPr marL="114300" marR="114300" marT="0" marB="0">
                    <a:lnL>
                      <a:noFill/>
                    </a:lnL>
                    <a:lnR>
                      <a:noFill/>
                    </a:lnR>
                    <a:lnT>
                      <a:noFill/>
                    </a:lnT>
                    <a:lnB>
                      <a:noFill/>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cstate="print"/>
          <a:srcRect/>
          <a:stretch>
            <a:fillRect/>
          </a:stretch>
        </p:blipFill>
        <p:spPr bwMode="auto">
          <a:xfrm>
            <a:off x="395536" y="404665"/>
            <a:ext cx="8352928" cy="604867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620688"/>
            <a:ext cx="8183880" cy="4752528"/>
          </a:xfrm>
        </p:spPr>
        <p:txBody>
          <a:bodyPr>
            <a:normAutofit/>
          </a:bodyPr>
          <a:lstStyle/>
          <a:p>
            <a:pPr algn="ctr"/>
            <a:r>
              <a:rPr lang="ru-RU" sz="2000" u="sng" dirty="0" smtClean="0">
                <a:solidFill>
                  <a:schemeClr val="tx1"/>
                </a:solidFill>
              </a:rPr>
              <a:t>Физкультминутка </a:t>
            </a:r>
            <a:r>
              <a:rPr lang="ru-RU" sz="2000" dirty="0" smtClean="0"/>
              <a:t/>
            </a:r>
            <a:br>
              <a:rPr lang="ru-RU" sz="2000" dirty="0" smtClean="0"/>
            </a:br>
            <a:r>
              <a:rPr lang="ru-RU" sz="2000" b="0" dirty="0" smtClean="0">
                <a:solidFill>
                  <a:schemeClr val="tx1"/>
                </a:solidFill>
              </a:rPr>
              <a:t> </a:t>
            </a:r>
            <a:r>
              <a:rPr lang="ru-RU" sz="2000" b="0" dirty="0" smtClean="0">
                <a:solidFill>
                  <a:schemeClr val="tx1"/>
                </a:solidFill>
                <a:latin typeface="Times New Roman" pitchFamily="18" charset="0"/>
                <a:cs typeface="Times New Roman" pitchFamily="18" charset="0"/>
              </a:rPr>
              <a:t>Зайка беленький сидит</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И ушами шевелит </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Вот так, вот так,</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Он ушами шевелит.</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Зайке холодно сидеть </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Надо лапочки погреть </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Вот так, вот так</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Надо лапочки погреть.</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Зайке холодно стоять</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Надо зайке поскакать</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Вот так, вот так</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Надо зайке поскакать.</a:t>
            </a:r>
            <a:br>
              <a:rPr lang="ru-RU" sz="2000" b="0" dirty="0" smtClean="0">
                <a:solidFill>
                  <a:schemeClr val="tx1"/>
                </a:solidFill>
                <a:latin typeface="Times New Roman" pitchFamily="18" charset="0"/>
                <a:cs typeface="Times New Roman" pitchFamily="18" charset="0"/>
              </a:rPr>
            </a:br>
            <a:endParaRPr lang="ru-RU" sz="2000" b="0" dirty="0">
              <a:solidFill>
                <a:schemeClr val="tx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solidFill>
                  <a:schemeClr val="tx1"/>
                </a:solidFill>
              </a:rPr>
              <a:t>Волк</a:t>
            </a:r>
            <a:endParaRPr lang="ru-RU" sz="4400" dirty="0">
              <a:solidFill>
                <a:schemeClr val="tx1"/>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467544" y="764704"/>
            <a:ext cx="5616624" cy="4608512"/>
          </a:xfrm>
          <a:prstGeom prst="rect">
            <a:avLst/>
          </a:prstGeom>
          <a:noFill/>
          <a:ln w="9525">
            <a:noFill/>
            <a:miter lim="800000"/>
            <a:headEnd/>
            <a:tailEnd/>
          </a:ln>
          <a:effectLst/>
        </p:spPr>
      </p:pic>
      <p:graphicFrame>
        <p:nvGraphicFramePr>
          <p:cNvPr id="5" name="Таблица 4"/>
          <p:cNvGraphicFramePr>
            <a:graphicFrameLocks noGrp="1"/>
          </p:cNvGraphicFramePr>
          <p:nvPr/>
        </p:nvGraphicFramePr>
        <p:xfrm>
          <a:off x="6156176" y="692696"/>
          <a:ext cx="2664296" cy="5040560"/>
        </p:xfrm>
        <a:graphic>
          <a:graphicData uri="http://schemas.openxmlformats.org/drawingml/2006/table">
            <a:tbl>
              <a:tblPr/>
              <a:tblGrid>
                <a:gridCol w="2664296"/>
              </a:tblGrid>
              <a:tr h="5040560">
                <a:tc>
                  <a:txBody>
                    <a:bodyPr/>
                    <a:lstStyle/>
                    <a:p>
                      <a:pPr algn="l">
                        <a:spcBef>
                          <a:spcPts val="1125"/>
                        </a:spcBef>
                        <a:spcAft>
                          <a:spcPts val="1125"/>
                        </a:spcAft>
                      </a:pPr>
                      <a:r>
                        <a:rPr lang="ru-RU" sz="1600" b="1" dirty="0">
                          <a:latin typeface="Times New Roman"/>
                          <a:ea typeface="Times New Roman"/>
                        </a:rPr>
                        <a:t>День и ночь по лесу рыщет,</a:t>
                      </a:r>
                    </a:p>
                    <a:p>
                      <a:pPr algn="l">
                        <a:spcBef>
                          <a:spcPts val="1125"/>
                        </a:spcBef>
                        <a:spcAft>
                          <a:spcPts val="1125"/>
                        </a:spcAft>
                      </a:pPr>
                      <a:r>
                        <a:rPr lang="ru-RU" sz="1600" b="1" dirty="0">
                          <a:latin typeface="Times New Roman"/>
                          <a:ea typeface="Times New Roman"/>
                        </a:rPr>
                        <a:t>День и ночь добычу ищет.</a:t>
                      </a:r>
                    </a:p>
                    <a:p>
                      <a:pPr algn="l">
                        <a:spcBef>
                          <a:spcPts val="1125"/>
                        </a:spcBef>
                        <a:spcAft>
                          <a:spcPts val="1125"/>
                        </a:spcAft>
                      </a:pPr>
                      <a:r>
                        <a:rPr lang="ru-RU" sz="1600" b="1" dirty="0">
                          <a:latin typeface="Times New Roman"/>
                          <a:ea typeface="Times New Roman"/>
                        </a:rPr>
                        <a:t>Ходит-бродит он молчком,</a:t>
                      </a:r>
                    </a:p>
                    <a:p>
                      <a:pPr algn="l">
                        <a:spcBef>
                          <a:spcPts val="1125"/>
                        </a:spcBef>
                        <a:spcAft>
                          <a:spcPts val="1125"/>
                        </a:spcAft>
                      </a:pPr>
                      <a:r>
                        <a:rPr lang="ru-RU" sz="1600" b="1" dirty="0">
                          <a:latin typeface="Times New Roman"/>
                          <a:ea typeface="Times New Roman"/>
                        </a:rPr>
                        <a:t>Уши серые — торчком.</a:t>
                      </a:r>
                    </a:p>
                    <a:p>
                      <a:pPr algn="l">
                        <a:spcBef>
                          <a:spcPts val="1125"/>
                        </a:spcBef>
                        <a:spcAft>
                          <a:spcPts val="1125"/>
                        </a:spcAft>
                      </a:pPr>
                      <a:r>
                        <a:rPr lang="ru-RU" sz="1600" b="1" dirty="0">
                          <a:latin typeface="Times New Roman"/>
                          <a:ea typeface="Times New Roman"/>
                        </a:rPr>
                        <a:t>Серый, страшный и зубастый</a:t>
                      </a:r>
                    </a:p>
                    <a:p>
                      <a:pPr algn="l">
                        <a:spcBef>
                          <a:spcPts val="1125"/>
                        </a:spcBef>
                        <a:spcAft>
                          <a:spcPts val="1125"/>
                        </a:spcAft>
                      </a:pPr>
                      <a:r>
                        <a:rPr lang="ru-RU" sz="1600" b="1" dirty="0">
                          <a:latin typeface="Times New Roman"/>
                          <a:ea typeface="Times New Roman"/>
                        </a:rPr>
                        <a:t>Произвел переполох.</a:t>
                      </a:r>
                    </a:p>
                    <a:p>
                      <a:pPr algn="l">
                        <a:spcBef>
                          <a:spcPts val="1125"/>
                        </a:spcBef>
                        <a:spcAft>
                          <a:spcPts val="1125"/>
                        </a:spcAft>
                      </a:pPr>
                      <a:r>
                        <a:rPr lang="ru-RU" sz="1600" b="1" dirty="0">
                          <a:latin typeface="Times New Roman"/>
                          <a:ea typeface="Times New Roman"/>
                        </a:rPr>
                        <a:t>Все зверята разбежались.</a:t>
                      </a:r>
                    </a:p>
                    <a:p>
                      <a:pPr algn="l">
                        <a:spcBef>
                          <a:spcPts val="1125"/>
                        </a:spcBef>
                        <a:spcAft>
                          <a:spcPts val="1125"/>
                        </a:spcAft>
                      </a:pPr>
                      <a:r>
                        <a:rPr lang="ru-RU" sz="1600" b="1" dirty="0">
                          <a:latin typeface="Times New Roman"/>
                          <a:ea typeface="Times New Roman"/>
                        </a:rPr>
                        <a:t>Напугал зверят тех волк.</a:t>
                      </a:r>
                    </a:p>
                  </a:txBody>
                  <a:tcPr marL="114300" marR="114300" marT="0" marB="0">
                    <a:lnL>
                      <a:noFill/>
                    </a:lnL>
                    <a:lnR>
                      <a:noFill/>
                    </a:lnR>
                    <a:lnT>
                      <a:noFill/>
                    </a:lnT>
                    <a:lnB>
                      <a:noFill/>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147248" cy="4896544"/>
          </a:xfrm>
        </p:spPr>
        <p:txBody>
          <a:bodyPr>
            <a:normAutofit fontScale="90000"/>
          </a:bodyPr>
          <a:lstStyle/>
          <a:p>
            <a:pPr algn="ctr"/>
            <a:r>
              <a:rPr lang="ru-RU" sz="6600" dirty="0" smtClean="0">
                <a:solidFill>
                  <a:srgbClr val="FF0000"/>
                </a:solidFill>
                <a:latin typeface="Times New Roman" pitchFamily="18" charset="0"/>
                <a:cs typeface="Times New Roman" pitchFamily="18" charset="0"/>
              </a:rPr>
              <a:t>Запомните:</a:t>
            </a:r>
            <a:r>
              <a:rPr lang="ru-RU" sz="6600" dirty="0" smtClean="0">
                <a:solidFill>
                  <a:schemeClr val="tx1"/>
                </a:solidFill>
                <a:latin typeface="Century Schoolbook" pitchFamily="18" charset="0"/>
              </a:rPr>
              <a:t/>
            </a:r>
            <a:br>
              <a:rPr lang="ru-RU" sz="6600" dirty="0" smtClean="0">
                <a:solidFill>
                  <a:schemeClr val="tx1"/>
                </a:solidFill>
                <a:latin typeface="Century Schoolbook" pitchFamily="18" charset="0"/>
              </a:rPr>
            </a:br>
            <a:r>
              <a:rPr lang="ru-RU" sz="6600" dirty="0" smtClean="0">
                <a:solidFill>
                  <a:schemeClr val="tx1"/>
                </a:solidFill>
                <a:latin typeface="Century Schoolbook" pitchFamily="18" charset="0"/>
              </a:rPr>
              <a:t/>
            </a:r>
            <a:br>
              <a:rPr lang="ru-RU" sz="6600" dirty="0" smtClean="0">
                <a:solidFill>
                  <a:schemeClr val="tx1"/>
                </a:solidFill>
                <a:latin typeface="Century Schoolbook" pitchFamily="18" charset="0"/>
              </a:rPr>
            </a:br>
            <a:r>
              <a:rPr lang="ru-RU" sz="4000"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не забирай  диких животных домой;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-не обижай  животных, они наши «младшие братья»;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 относись  к  ним с  уважением.</a:t>
            </a:r>
            <a:endParaRPr lang="ru-RU" dirty="0">
              <a:solidFill>
                <a:schemeClr val="tx1"/>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37</TotalTime>
  <Words>133</Words>
  <Application>Microsoft Office PowerPoint</Application>
  <PresentationFormat>Экран (4:3)</PresentationFormat>
  <Paragraphs>30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Аспект</vt:lpstr>
      <vt:lpstr>Дикие животные</vt:lpstr>
      <vt:lpstr>Лиса</vt:lpstr>
      <vt:lpstr>Лиса заметает следы</vt:lpstr>
      <vt:lpstr>Физкультминутка   Лиса по лесу ходила   Звонки песни заводила   Лиса лычки драла   Лиса лапотки плела  Возле елочки прошла   И следы все замела</vt:lpstr>
      <vt:lpstr>Заяц</vt:lpstr>
      <vt:lpstr>Слайд 6</vt:lpstr>
      <vt:lpstr>Физкультминутка   Зайка беленький сидит  И ушами шевелит   Вот так, вот так,  Он ушами шевелит.  Зайке холодно сидеть   Надо лапочки погреть   Вот так, вот так  Надо лапочки погреть.  Зайке холодно стоять Надо зайке поскакать  Вот так, вот так  Надо зайке поскакать. </vt:lpstr>
      <vt:lpstr>Волк</vt:lpstr>
      <vt:lpstr>Запомните:  - не забирай  диких животных домой;  -не обижай  животных, они наши «младшие братья»;  - относись  к  ним с  уважением.</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Дикие животные</dc:title>
  <cp:lastModifiedBy>WORK</cp:lastModifiedBy>
  <cp:revision>6</cp:revision>
  <dcterms:modified xsi:type="dcterms:W3CDTF">2020-01-14T17:10:45Z</dcterms:modified>
</cp:coreProperties>
</file>