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5" r:id="rId2"/>
    <p:sldId id="258" r:id="rId3"/>
    <p:sldId id="264" r:id="rId4"/>
    <p:sldId id="265" r:id="rId5"/>
    <p:sldId id="268" r:id="rId6"/>
    <p:sldId id="269" r:id="rId7"/>
    <p:sldId id="296" r:id="rId8"/>
    <p:sldId id="270" r:id="rId9"/>
    <p:sldId id="271" r:id="rId10"/>
    <p:sldId id="267" r:id="rId11"/>
    <p:sldId id="272" r:id="rId12"/>
    <p:sldId id="273" r:id="rId13"/>
    <p:sldId id="274" r:id="rId14"/>
    <p:sldId id="276" r:id="rId15"/>
    <p:sldId id="275" r:id="rId16"/>
    <p:sldId id="293" r:id="rId17"/>
    <p:sldId id="279" r:id="rId18"/>
    <p:sldId id="281" r:id="rId19"/>
    <p:sldId id="282" r:id="rId20"/>
    <p:sldId id="294" r:id="rId21"/>
    <p:sldId id="260" r:id="rId22"/>
    <p:sldId id="283" r:id="rId23"/>
    <p:sldId id="286" r:id="rId24"/>
    <p:sldId id="287" r:id="rId25"/>
    <p:sldId id="284" r:id="rId26"/>
    <p:sldId id="285" r:id="rId27"/>
    <p:sldId id="289" r:id="rId28"/>
    <p:sldId id="290" r:id="rId29"/>
    <p:sldId id="288" r:id="rId30"/>
    <p:sldId id="26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69376-F9B2-4588-9B21-08F9DD7ED4D5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BA8EB-EA01-46C1-A463-81FAC5147F7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allpaperscraft.ru/image/cvety_pole_leto_eli_nebo_oduvanchiki_iyun_61173_2560x1600.jpg" TargetMode="External"/><Relationship Id="rId13" Type="http://schemas.openxmlformats.org/officeDocument/2006/relationships/hyperlink" Target="https://thumbs.dreamstime.com/z/blueberry-branch-isolated-white-15262424.jpg" TargetMode="External"/><Relationship Id="rId18" Type="http://schemas.openxmlformats.org/officeDocument/2006/relationships/hyperlink" Target="http://www.2fons.ru/pic/201407/1024x768/2fons.ru-42665.jpg" TargetMode="External"/><Relationship Id="rId3" Type="http://schemas.openxmlformats.org/officeDocument/2006/relationships/hyperlink" Target="http://laoblogger.com/images/background-free-download-clipart-5.jpg" TargetMode="External"/><Relationship Id="rId21" Type="http://schemas.openxmlformats.org/officeDocument/2006/relationships/hyperlink" Target="https://mamino-moloko.ru/uploads/images/images/8iyul(1).jpg" TargetMode="External"/><Relationship Id="rId7" Type="http://schemas.openxmlformats.org/officeDocument/2006/relationships/hyperlink" Target="http://itd0.mycdn.me/image?id=835777211451&amp;t=20&amp;plc=WEB&amp;tkn=*qGWyksJgFGeLGWE515VB-yOA3RE" TargetMode="External"/><Relationship Id="rId12" Type="http://schemas.openxmlformats.org/officeDocument/2006/relationships/hyperlink" Target="http://dasha46.narod.ru/Encyclopedic_Knowledge/Biology/Plants/Berries/wild_strawberry.jpg" TargetMode="External"/><Relationship Id="rId17" Type="http://schemas.openxmlformats.org/officeDocument/2006/relationships/hyperlink" Target="https://avatars.mds.yandex.net/get-pdb/225396/224151f6-a56f-4b8b-89ad-e3d62af0fff8/s1200?webp=false" TargetMode="External"/><Relationship Id="rId2" Type="http://schemas.openxmlformats.org/officeDocument/2006/relationships/hyperlink" Target="http://www.imek.org/imek_news/wp-content/uploads/2012/05/foto_oboi_leto1.jpg" TargetMode="External"/><Relationship Id="rId16" Type="http://schemas.openxmlformats.org/officeDocument/2006/relationships/hyperlink" Target="https://blin.mk.ua/wp-content/uploads/2017/08/shutterstock_465575384.jpg" TargetMode="External"/><Relationship Id="rId20" Type="http://schemas.openxmlformats.org/officeDocument/2006/relationships/hyperlink" Target="https://pdf.gg12.ru/sites/default/files/img/news/2016/06/-&#1085;&#1077;&#1079;&#1072;&#1074;&#1080;&#1089;&#1080;&#1084;&#1086;&#1089;&#1090;&#1080;-&#1056;&#1086;&#1089;&#1089;&#1080;&#1080;-&#1080;&#1089;&#1090;&#1086;&#1088;&#1080;&#1103;-&#1088;&#1086;&#1078;&#1076;&#1077;&#1085;&#1080;&#1103;-&#1087;&#1088;&#1072;&#1079;&#1076;&#1085;&#1080;&#1082;&#1072;_0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dou27.caduk.ru/images/80199396_large_3.png" TargetMode="External"/><Relationship Id="rId11" Type="http://schemas.openxmlformats.org/officeDocument/2006/relationships/hyperlink" Target="https://avatars.mds.yandex.net/get-pdb/163339/24d53b48-af69-4569-bb57-8e0f76f07cad/s1200?webp=false" TargetMode="External"/><Relationship Id="rId5" Type="http://schemas.openxmlformats.org/officeDocument/2006/relationships/hyperlink" Target="http://metodistdnz.at.ua/_nw/1/82002656.jpg" TargetMode="External"/><Relationship Id="rId15" Type="http://schemas.openxmlformats.org/officeDocument/2006/relationships/hyperlink" Target="https://www.pixelstalk.net/wp-content/uploads/2016/11/Field-wallpapers-high-quality-resolution-1920x1080.jpg" TargetMode="External"/><Relationship Id="rId23" Type="http://schemas.openxmlformats.org/officeDocument/2006/relationships/hyperlink" Target="http://mapinstitute.org/data/wallpapers/15/im59149059.jpg" TargetMode="External"/><Relationship Id="rId10" Type="http://schemas.openxmlformats.org/officeDocument/2006/relationships/hyperlink" Target="https://avatars.mds.yandex.net/get-pdb/216365/d837df8b-59be-4e35-8c08-cc963601000c/s1200?webp=false" TargetMode="External"/><Relationship Id="rId19" Type="http://schemas.openxmlformats.org/officeDocument/2006/relationships/hyperlink" Target="http://ustuza.shem.pnzreg.ru/files/ustuza_shem_pnzreg_ru/ris_1.jpg" TargetMode="External"/><Relationship Id="rId4" Type="http://schemas.openxmlformats.org/officeDocument/2006/relationships/hyperlink" Target="https://img0.liveinternet.ru/images/attach/c/3/122/112/122112262_30.png" TargetMode="External"/><Relationship Id="rId9" Type="http://schemas.openxmlformats.org/officeDocument/2006/relationships/hyperlink" Target="https://st.depositphotos.com/1252248/1701/v/950/depositphotos_17010499-stock-illustration-happy-child-playing-with-sand.jpg" TargetMode="External"/><Relationship Id="rId14" Type="http://schemas.openxmlformats.org/officeDocument/2006/relationships/hyperlink" Target="https://abramova-krgora-ds36.edumsko.ru/uploads/33300/33294/section/666882/.thumbs/27251337-Little-girl-watering-vegetables-in-a-kitchen-garden-Stock-Vector.jpg?1511434472" TargetMode="External"/><Relationship Id="rId22" Type="http://schemas.openxmlformats.org/officeDocument/2006/relationships/hyperlink" Target="http://choupinette57.c.h.pic.centerblog.net/o/06f268ba.pn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27640" t="7417" r="12907" b="12849"/>
          <a:stretch/>
        </p:blipFill>
        <p:spPr>
          <a:xfrm>
            <a:off x="0" y="-14138"/>
            <a:ext cx="9144000" cy="68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513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bramova-krgora-ds36.edumsko.ru/uploads/33300/33294/section/666882/.thumbs/27251337-Little-girl-watering-vegetables-in-a-kitchen-garden-Stock-Vector.jpg?15114344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6952"/>
            <a:ext cx="4992489" cy="374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71600" y="1124744"/>
            <a:ext cx="7128792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Август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последний месяц лета. Дни становятся короче, а ночи длиннее. Заканчивается созревание плодов.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986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s://www.pixelstalk.net/wp-content/uploads/2016/11/Field-wallpapers-high-quality-resolution-1920x10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474"/>
          <a:stretch/>
        </p:blipFill>
        <p:spPr bwMode="auto">
          <a:xfrm>
            <a:off x="0" y="0"/>
            <a:ext cx="9144000" cy="692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686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s://blin.mk.ua/wp-content/uploads/2017/08/shutterstock_4655753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5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338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s://avatars.mds.yandex.net/get-pdb/225396/224151f6-a56f-4b8b-89ad-e3d62af0fff8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022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://www.niceimage.ru/pic/201305/1280x1024/niceimage.ru-363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12" b="15057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220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ww.2fons.ru/pic/201407/1024x768/2fons.ru-42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" y="-1"/>
            <a:ext cx="9141214" cy="685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261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887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://ustuza.shem.pnzreg.ru/files/ustuza_shem_pnzreg_ru/ris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323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s://pdf.gg12.ru/sites/default/files/img/news/2016/06/-%D0%BD%D0%B5%D0%B7%D0%B0%D0%B2%D0%B8%D1%81%D0%B8%D0%BC%D0%BE%D1%81%D1%82%D0%B8-%D0%A0%D0%BE%D1%81%D1%81%D0%B8%D0%B8-%D0%B8%D1%81%D1%82%D0%BE%D1%80%D0%B8%D1%8F-%D1%80%D0%BE%D0%B6%D0%B4%D0%B5%D0%BD%D0%B8%D1%8F-%D0%BF%D1%80%D0%B0%D0%B7%D0%B4%D0%BD%D0%B8%D0%BA%D0%B0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136"/>
            <a:ext cx="9165744" cy="687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36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s://mamino-moloko.ru/uploads/images/images/8iyul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35"/>
          <a:stretch/>
        </p:blipFill>
        <p:spPr bwMode="auto">
          <a:xfrm>
            <a:off x="-108520" y="0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014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divnyi-sad.ru/images/news2017/19032017/imag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45750"/>
            <a:ext cx="9179048" cy="3140968"/>
          </a:xfrm>
          <a:prstGeom prst="rect">
            <a:avLst/>
          </a:prstGeom>
          <a:noFill/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1763688" y="188640"/>
            <a:ext cx="6048672" cy="48965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Times New Roman" pitchFamily="18" charset="0"/>
              </a:rPr>
              <a:t>Если в небе ходят грозы,</a:t>
            </a:r>
            <a:b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Times New Roman" pitchFamily="18" charset="0"/>
              </a:rPr>
            </a:b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Times New Roman" pitchFamily="18" charset="0"/>
              </a:rPr>
              <a:t>Если травы расцвели,</a:t>
            </a:r>
            <a:b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Times New Roman" pitchFamily="18" charset="0"/>
              </a:rPr>
            </a:b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Times New Roman" pitchFamily="18" charset="0"/>
              </a:rPr>
              <a:t>Если рано утром росы</a:t>
            </a:r>
            <a:b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Times New Roman" pitchFamily="18" charset="0"/>
              </a:rPr>
            </a:b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Times New Roman" pitchFamily="18" charset="0"/>
              </a:rPr>
              <a:t>Гнут былинки до земли,</a:t>
            </a:r>
            <a:b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Times New Roman" pitchFamily="18" charset="0"/>
              </a:rPr>
            </a:b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Times New Roman" pitchFamily="18" charset="0"/>
              </a:rPr>
              <a:t>Если в рощах над калиной</a:t>
            </a:r>
            <a:b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Times New Roman" pitchFamily="18" charset="0"/>
              </a:rPr>
            </a:b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Times New Roman" pitchFamily="18" charset="0"/>
              </a:rPr>
              <a:t>Вплоть до ночи гул пчелиный,</a:t>
            </a:r>
            <a:b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Times New Roman" pitchFamily="18" charset="0"/>
              </a:rPr>
            </a:b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Times New Roman" pitchFamily="18" charset="0"/>
              </a:rPr>
              <a:t>Если солнышком согрета</a:t>
            </a:r>
            <a:b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Times New Roman" pitchFamily="18" charset="0"/>
              </a:rPr>
            </a:b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Times New Roman" pitchFamily="18" charset="0"/>
              </a:rPr>
              <a:t>Вся вода в реке до дна –</a:t>
            </a:r>
            <a:b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Times New Roman" pitchFamily="18" charset="0"/>
              </a:rPr>
            </a:b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Times New Roman" pitchFamily="18" charset="0"/>
              </a:rPr>
              <a:t>Значит, это уже лето!</a:t>
            </a:r>
            <a:b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Times New Roman" pitchFamily="18" charset="0"/>
              </a:rPr>
            </a:b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cs typeface="Times New Roman" pitchFamily="18" charset="0"/>
              </a:rPr>
              <a:t>Значит, кончилась весна!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18436" name="Picture 4" descr="https://img0.liveinternet.ru/images/attach/c/3/122/112/122112262_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339752" cy="2373662"/>
          </a:xfrm>
          <a:prstGeom prst="rect">
            <a:avLst/>
          </a:prstGeom>
          <a:noFill/>
        </p:spPr>
      </p:pic>
      <p:pic>
        <p:nvPicPr>
          <p:cNvPr id="1026" name="Picture 2" descr="https://avatars.mds.yandex.net/get-pdb/216365/8c7ef66d-4163-4c2f-824c-a02fab5f3cfe/ori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8286" y="4869160"/>
            <a:ext cx="1608147" cy="167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289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51720" y="908720"/>
            <a:ext cx="56886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Дети кто из вас ответит? </a:t>
            </a:r>
            <a:endParaRPr lang="ru-RU" sz="3200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ru-RU" sz="32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Не </a:t>
            </a: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фонарь, а ярко светит, </a:t>
            </a:r>
            <a:endParaRPr lang="ru-RU" sz="3200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ru-RU" sz="32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Не </a:t>
            </a: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огонь, но больно жжет</a:t>
            </a:r>
            <a:r>
              <a:rPr lang="ru-RU" sz="32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.</a:t>
            </a:r>
          </a:p>
          <a:p>
            <a:r>
              <a:rPr lang="ru-RU" sz="32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В </a:t>
            </a: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небе желтое сверкает, </a:t>
            </a:r>
            <a:endParaRPr lang="ru-RU" sz="3200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ru-RU" sz="32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Жаркий </a:t>
            </a: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лучик нам бросает. </a:t>
            </a:r>
            <a:endParaRPr lang="ru-RU" sz="3200" dirty="0">
              <a:latin typeface="Georgia" panose="02040502050405020303" pitchFamily="18" charset="0"/>
            </a:endParaRPr>
          </a:p>
        </p:txBody>
      </p:sp>
      <p:pic>
        <p:nvPicPr>
          <p:cNvPr id="5" name="Picture 2" descr="http://divnyi-sad.ru/images/news2017/19032017/imag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17032"/>
            <a:ext cx="9179048" cy="3140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img0.liveinternet.ru/images/attach/c/3/122/112/122112262_3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6632"/>
            <a:ext cx="657225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030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27784" y="980728"/>
            <a:ext cx="54726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Хочешь - </a:t>
            </a:r>
            <a:r>
              <a:rPr lang="ru-RU" sz="32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в </a:t>
            </a: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воду ты ныряй, </a:t>
            </a:r>
            <a:endParaRPr lang="ru-RU" sz="3200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ru-RU" sz="32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Хочешь </a:t>
            </a: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- </a:t>
            </a:r>
            <a:r>
              <a:rPr lang="ru-RU" sz="32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на </a:t>
            </a: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песке играй. </a:t>
            </a:r>
            <a:endParaRPr lang="ru-RU" sz="3200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ru-RU" sz="32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Сколько </a:t>
            </a: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замков </a:t>
            </a:r>
            <a:endParaRPr lang="ru-RU" sz="3200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ru-RU" sz="32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Здесь </a:t>
            </a: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создашь! </a:t>
            </a:r>
            <a:endParaRPr lang="ru-RU" sz="3200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ru-RU" sz="32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Что </a:t>
            </a: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это за место? </a:t>
            </a:r>
            <a:r>
              <a:rPr lang="ru-RU" sz="32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...</a:t>
            </a:r>
            <a:endParaRPr lang="ru-RU" sz="3200" dirty="0">
              <a:latin typeface="Georgia" panose="02040502050405020303" pitchFamily="18" charset="0"/>
            </a:endParaRPr>
          </a:p>
        </p:txBody>
      </p:sp>
      <p:pic>
        <p:nvPicPr>
          <p:cNvPr id="5" name="Picture 2" descr="http://divnyi-sad.ru/images/news2017/19032017/imag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17032"/>
            <a:ext cx="9179048" cy="31409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8840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http://choupinette57.c.h.pic.centerblog.net/o/06f268b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43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572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340768"/>
            <a:ext cx="84249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Georgia" panose="02040502050405020303" pitchFamily="18" charset="0"/>
              </a:rPr>
              <a:t>Летний дождь прошел с утра, выглянуло солнце. </a:t>
            </a:r>
            <a:endParaRPr lang="ru-RU" sz="2800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Удивилась </a:t>
            </a:r>
            <a:r>
              <a:rPr lang="ru-RU" sz="2800" dirty="0">
                <a:solidFill>
                  <a:srgbClr val="000000"/>
                </a:solidFill>
                <a:latin typeface="Georgia" panose="02040502050405020303" pitchFamily="18" charset="0"/>
              </a:rPr>
              <a:t>детвора, выглянув в оконце. Разноцветная дуга заслонила облака. </a:t>
            </a:r>
            <a:endParaRPr lang="ru-RU" sz="2800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И </a:t>
            </a:r>
            <a:r>
              <a:rPr lang="ru-RU" sz="2800" dirty="0">
                <a:solidFill>
                  <a:srgbClr val="000000"/>
                </a:solidFill>
                <a:latin typeface="Georgia" panose="02040502050405020303" pitchFamily="18" charset="0"/>
              </a:rPr>
              <a:t>глядят из облаков семь отчетливых цветов. </a:t>
            </a:r>
            <a:endParaRPr lang="ru-RU" sz="2800" dirty="0">
              <a:latin typeface="Georgia" panose="02040502050405020303" pitchFamily="18" charset="0"/>
            </a:endParaRPr>
          </a:p>
        </p:txBody>
      </p:sp>
      <p:pic>
        <p:nvPicPr>
          <p:cNvPr id="5" name="Picture 2" descr="http://divnyi-sad.ru/images/news2017/19032017/imag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17032"/>
            <a:ext cx="9179048" cy="31409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0103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http://mapinstitute.org/data/wallpapers/15/im59149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769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548680"/>
            <a:ext cx="69127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Теплый, длинный-длинный день,</a:t>
            </a:r>
            <a:r>
              <a:rPr lang="ru-RU" sz="3200" dirty="0">
                <a:latin typeface="Georgia" panose="02040502050405020303" pitchFamily="18" charset="0"/>
              </a:rPr>
              <a:t/>
            </a:r>
            <a:br>
              <a:rPr lang="ru-RU" sz="3200" dirty="0"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В полдень — крохотная тень,</a:t>
            </a:r>
            <a:r>
              <a:rPr lang="ru-RU" sz="3200" dirty="0">
                <a:latin typeface="Georgia" panose="02040502050405020303" pitchFamily="18" charset="0"/>
              </a:rPr>
              <a:t/>
            </a:r>
            <a:br>
              <a:rPr lang="ru-RU" sz="3200" dirty="0"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Зацветает в поле колос,</a:t>
            </a:r>
            <a:r>
              <a:rPr lang="ru-RU" sz="3200" dirty="0">
                <a:latin typeface="Georgia" panose="02040502050405020303" pitchFamily="18" charset="0"/>
              </a:rPr>
              <a:t/>
            </a:r>
            <a:br>
              <a:rPr lang="ru-RU" sz="3200" dirty="0"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Подает кузнечик голос,</a:t>
            </a:r>
            <a:r>
              <a:rPr lang="ru-RU" sz="3200" dirty="0">
                <a:latin typeface="Georgia" panose="02040502050405020303" pitchFamily="18" charset="0"/>
              </a:rPr>
              <a:t/>
            </a:r>
            <a:br>
              <a:rPr lang="ru-RU" sz="3200" dirty="0"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Дозревает земляника,</a:t>
            </a:r>
            <a:r>
              <a:rPr lang="ru-RU" sz="3200" dirty="0">
                <a:latin typeface="Georgia" panose="02040502050405020303" pitchFamily="18" charset="0"/>
              </a:rPr>
              <a:t/>
            </a:r>
            <a:br>
              <a:rPr lang="ru-RU" sz="3200" dirty="0"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Что за месяц, подскажи-ка?</a:t>
            </a:r>
            <a:endParaRPr lang="ru-RU" sz="3200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8288"/>
            <a:ext cx="9181372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380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687402"/>
            <a:ext cx="69847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Жаркий, знойный, душный день,</a:t>
            </a:r>
            <a:r>
              <a:rPr lang="ru-RU" sz="3200" dirty="0">
                <a:latin typeface="Georgia" panose="02040502050405020303" pitchFamily="18" charset="0"/>
              </a:rPr>
              <a:t/>
            </a:r>
            <a:br>
              <a:rPr lang="ru-RU" sz="3200" dirty="0"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Даже </a:t>
            </a:r>
            <a:r>
              <a:rPr lang="ru-RU" sz="32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птицы </a:t>
            </a: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ищут тень.</a:t>
            </a:r>
            <a:r>
              <a:rPr lang="ru-RU" sz="3200" dirty="0">
                <a:latin typeface="Georgia" panose="02040502050405020303" pitchFamily="18" charset="0"/>
              </a:rPr>
              <a:t/>
            </a:r>
            <a:br>
              <a:rPr lang="ru-RU" sz="3200" dirty="0"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Началась косьба хлебов,</a:t>
            </a:r>
            <a:r>
              <a:rPr lang="ru-RU" sz="3200" dirty="0">
                <a:latin typeface="Georgia" panose="02040502050405020303" pitchFamily="18" charset="0"/>
              </a:rPr>
              <a:t/>
            </a:r>
            <a:br>
              <a:rPr lang="ru-RU" sz="3200" dirty="0"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Время ягод и грибов.</a:t>
            </a:r>
            <a:r>
              <a:rPr lang="ru-RU" sz="3200" dirty="0">
                <a:latin typeface="Georgia" panose="02040502050405020303" pitchFamily="18" charset="0"/>
              </a:rPr>
              <a:t/>
            </a:r>
            <a:br>
              <a:rPr lang="ru-RU" sz="3200" dirty="0"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Дни его — вершина лета,</a:t>
            </a:r>
            <a:r>
              <a:rPr lang="ru-RU" sz="3200" dirty="0">
                <a:latin typeface="Georgia" panose="02040502050405020303" pitchFamily="18" charset="0"/>
              </a:rPr>
              <a:t/>
            </a:r>
            <a:br>
              <a:rPr lang="ru-RU" sz="3200" dirty="0"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Что, скажи, за месяц это?</a:t>
            </a:r>
            <a:endParaRPr lang="ru-RU" sz="3200" dirty="0">
              <a:latin typeface="Georgia" panose="02040502050405020303" pitchFamily="18" charset="0"/>
            </a:endParaRPr>
          </a:p>
        </p:txBody>
      </p:sp>
      <p:pic>
        <p:nvPicPr>
          <p:cNvPr id="5" name="Picture 2" descr="http://divnyi-sad.ru/images/news2017/19032017/imag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" y="3717032"/>
            <a:ext cx="9179048" cy="31409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5301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51720" y="404664"/>
            <a:ext cx="62646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День становится короче,</a:t>
            </a:r>
            <a:r>
              <a:rPr lang="ru-RU" sz="3200" dirty="0">
                <a:latin typeface="Georgia" panose="02040502050405020303" pitchFamily="18" charset="0"/>
              </a:rPr>
              <a:t/>
            </a:r>
            <a:br>
              <a:rPr lang="ru-RU" sz="3200" dirty="0"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То жара, то гром грохочет.</a:t>
            </a:r>
            <a:r>
              <a:rPr lang="ru-RU" sz="3200" dirty="0">
                <a:latin typeface="Georgia" panose="02040502050405020303" pitchFamily="18" charset="0"/>
              </a:rPr>
              <a:t/>
            </a:r>
            <a:br>
              <a:rPr lang="ru-RU" sz="3200" dirty="0"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Спеют яблоки и груши,</a:t>
            </a:r>
            <a:r>
              <a:rPr lang="ru-RU" sz="3200" dirty="0">
                <a:latin typeface="Georgia" panose="02040502050405020303" pitchFamily="18" charset="0"/>
              </a:rPr>
              <a:t/>
            </a:r>
            <a:br>
              <a:rPr lang="ru-RU" sz="3200" dirty="0"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Люди их на солнце сушат,</a:t>
            </a:r>
            <a:r>
              <a:rPr lang="ru-RU" sz="3200" dirty="0">
                <a:latin typeface="Georgia" panose="02040502050405020303" pitchFamily="18" charset="0"/>
              </a:rPr>
              <a:t/>
            </a:r>
            <a:br>
              <a:rPr lang="ru-RU" sz="3200" dirty="0"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Заготавливают впрок —</a:t>
            </a:r>
            <a:r>
              <a:rPr lang="ru-RU" sz="3200" dirty="0">
                <a:latin typeface="Georgia" panose="02040502050405020303" pitchFamily="18" charset="0"/>
              </a:rPr>
              <a:t/>
            </a:r>
            <a:br>
              <a:rPr lang="ru-RU" sz="3200" dirty="0"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Скоро лету выйдет срок!</a:t>
            </a:r>
            <a:r>
              <a:rPr lang="ru-RU" sz="3200" dirty="0">
                <a:latin typeface="Georgia" panose="02040502050405020303" pitchFamily="18" charset="0"/>
              </a:rPr>
              <a:t/>
            </a:r>
            <a:br>
              <a:rPr lang="ru-RU" sz="3200" dirty="0"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Что за месяц? Угадай,</a:t>
            </a:r>
            <a:r>
              <a:rPr lang="ru-RU" sz="3200" dirty="0">
                <a:latin typeface="Georgia" panose="02040502050405020303" pitchFamily="18" charset="0"/>
              </a:rPr>
              <a:t/>
            </a:r>
            <a:br>
              <a:rPr lang="ru-RU" sz="3200" dirty="0"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А потом сентябрь встречай!</a:t>
            </a:r>
            <a:endParaRPr lang="ru-RU" sz="3200" dirty="0">
              <a:latin typeface="Georgia" panose="02040502050405020303" pitchFamily="18" charset="0"/>
            </a:endParaRPr>
          </a:p>
        </p:txBody>
      </p:sp>
      <p:pic>
        <p:nvPicPr>
          <p:cNvPr id="5" name="Picture 2" descr="http://divnyi-sad.ru/images/news2017/19032017/imag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9179048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1780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555777" y="2708920"/>
            <a:ext cx="4176464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 rot="21261342">
            <a:off x="2528157" y="2919720"/>
            <a:ext cx="1215751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066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изображений: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268760"/>
            <a:ext cx="8820472" cy="52565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Фон 1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http://www.imek.org/imek_news/wp-content/uploads/2012/05/foto_oboi_leto1.jpg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Фон 2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http://laoblogger.com/images/background-free-download-clipart-5.jpg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Солнце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https://img0.liveinternet.ru/images/attach/c/3/122/112/122112262_30.png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Рамка </a:t>
            </a:r>
            <a:r>
              <a:rPr lang="en-US" sz="1100" dirty="0">
                <a:latin typeface="Times New Roman" pitchFamily="18" charset="0"/>
                <a:cs typeface="Times New Roman" pitchFamily="18" charset="0"/>
                <a:hlinkClick r:id="rId5"/>
              </a:rPr>
              <a:t>http://metodistdnz.at.ua/_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5"/>
              </a:rPr>
              <a:t>nw/1/82002656.jpg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Июнь </a:t>
            </a:r>
            <a:r>
              <a:rPr lang="en-US" sz="1100" dirty="0">
                <a:latin typeface="Times New Roman" pitchFamily="18" charset="0"/>
                <a:cs typeface="Times New Roman" pitchFamily="18" charset="0"/>
                <a:hlinkClick r:id="rId6"/>
              </a:rPr>
              <a:t>http://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6"/>
              </a:rPr>
              <a:t>mdou27.caduk.ru/images/80199396_large_3.png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Фото 1 </a:t>
            </a:r>
            <a:r>
              <a:rPr lang="en-US" sz="1100" dirty="0">
                <a:latin typeface="Times New Roman" pitchFamily="18" charset="0"/>
                <a:cs typeface="Times New Roman" pitchFamily="18" charset="0"/>
                <a:hlinkClick r:id="rId7"/>
              </a:rPr>
              <a:t>http://itd0.mycdn.me/image?id=835777211451&amp;t=20&amp;plc=WEB&amp;tkn=*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7"/>
              </a:rPr>
              <a:t>qGWyksJgFGeLGWE515VB-yOA3RE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Фото 2 </a:t>
            </a:r>
            <a:r>
              <a:rPr lang="en-US" sz="1100" dirty="0">
                <a:latin typeface="Times New Roman" pitchFamily="18" charset="0"/>
                <a:cs typeface="Times New Roman" pitchFamily="18" charset="0"/>
                <a:hlinkClick r:id="rId8"/>
              </a:rPr>
              <a:t>http://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8"/>
              </a:rPr>
              <a:t>wallpaperscraft.ru/image/cvety_pole_leto_eli_nebo_oduvanchiki_iyun_61173_2560x1600.jpg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Июль </a:t>
            </a:r>
            <a:r>
              <a:rPr lang="en-US" sz="1100" dirty="0">
                <a:latin typeface="Times New Roman" pitchFamily="18" charset="0"/>
                <a:cs typeface="Times New Roman" pitchFamily="18" charset="0"/>
                <a:hlinkClick r:id="rId9"/>
              </a:rPr>
              <a:t>https://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9"/>
              </a:rPr>
              <a:t>st.depositphotos.com/1252248/1701/v/950/depositphotos_17010499-stock-illustration-happy-child-playing-with-sand.jpg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Фото 3 </a:t>
            </a:r>
            <a:r>
              <a:rPr lang="en-US" sz="1100" dirty="0">
                <a:latin typeface="Times New Roman" pitchFamily="18" charset="0"/>
                <a:cs typeface="Times New Roman" pitchFamily="18" charset="0"/>
                <a:hlinkClick r:id="rId10"/>
              </a:rPr>
              <a:t>https://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10"/>
              </a:rPr>
              <a:t>avatars.mds.yandex.net/get-pdb/216365/d837df8b-59be-4e35-8c08-cc963601000c/s1200?webp=false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Фото 4 </a:t>
            </a:r>
            <a:r>
              <a:rPr lang="en-US" sz="1100" dirty="0">
                <a:latin typeface="Times New Roman" pitchFamily="18" charset="0"/>
                <a:cs typeface="Times New Roman" pitchFamily="18" charset="0"/>
                <a:hlinkClick r:id="rId11"/>
              </a:rPr>
              <a:t>https://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11"/>
              </a:rPr>
              <a:t>avatars.mds.yandex.net/get-pdb/163339/24d53b48-af69-4569-bb57-8e0f76f07cad/s1200?webp=false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Земляника </a:t>
            </a:r>
            <a:r>
              <a:rPr lang="en-US" sz="1100" dirty="0">
                <a:latin typeface="Times New Roman" pitchFamily="18" charset="0"/>
                <a:cs typeface="Times New Roman" pitchFamily="18" charset="0"/>
                <a:hlinkClick r:id="rId12"/>
              </a:rPr>
              <a:t>http://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12"/>
              </a:rPr>
              <a:t>dasha46.narod.ru/Encyclopedic_Knowledge/Biology/Plants/Berries/wild_strawberry.jpg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Черника </a:t>
            </a:r>
            <a:r>
              <a:rPr lang="en-US" sz="1100" dirty="0">
                <a:latin typeface="Times New Roman" pitchFamily="18" charset="0"/>
                <a:cs typeface="Times New Roman" pitchFamily="18" charset="0"/>
                <a:hlinkClick r:id="rId13"/>
              </a:rPr>
              <a:t>https://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13"/>
              </a:rPr>
              <a:t>thumbs.dreamstime.com/z/blueberry-branch-isolated-white-15262424.jpg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Август </a:t>
            </a:r>
            <a:r>
              <a:rPr lang="en-US" sz="1050" dirty="0">
                <a:latin typeface="Times New Roman" pitchFamily="18" charset="0"/>
                <a:cs typeface="Times New Roman" pitchFamily="18" charset="0"/>
                <a:hlinkClick r:id="rId14"/>
              </a:rPr>
              <a:t>https://abramova-krgora-ds36.edumsko.ru/uploads/33300/33294/section/666882/.</a:t>
            </a:r>
            <a:r>
              <a:rPr lang="en-US" sz="1050" dirty="0" smtClean="0">
                <a:latin typeface="Times New Roman" pitchFamily="18" charset="0"/>
                <a:cs typeface="Times New Roman" pitchFamily="18" charset="0"/>
                <a:hlinkClick r:id="rId14"/>
              </a:rPr>
              <a:t>thumbs/27251337-Little-girl-watering-vegetables-in-a-kitchen-garden-Stock-Vector.jpg?1511434472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Фото 5 </a:t>
            </a:r>
            <a:r>
              <a:rPr lang="en-US" sz="1100" dirty="0">
                <a:latin typeface="Times New Roman" pitchFamily="18" charset="0"/>
                <a:cs typeface="Times New Roman" pitchFamily="18" charset="0"/>
                <a:hlinkClick r:id="rId15"/>
              </a:rPr>
              <a:t>https://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15"/>
              </a:rPr>
              <a:t>www.pixelstalk.net/wp-content/uploads/2016/11/Field-wallpapers-high-quality-resolution-1920x1080.jpg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Фото 6 </a:t>
            </a:r>
            <a:r>
              <a:rPr lang="en-US" sz="1100" dirty="0">
                <a:latin typeface="Times New Roman" pitchFamily="18" charset="0"/>
                <a:cs typeface="Times New Roman" pitchFamily="18" charset="0"/>
                <a:hlinkClick r:id="rId16"/>
              </a:rPr>
              <a:t>https://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16"/>
              </a:rPr>
              <a:t>blin.mk.ua/wp-content/uploads/2017/08/shutterstock_465575384.jpg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Фото 7 </a:t>
            </a:r>
            <a:r>
              <a:rPr lang="en-US" sz="1100" dirty="0">
                <a:latin typeface="Times New Roman" pitchFamily="18" charset="0"/>
                <a:cs typeface="Times New Roman" pitchFamily="18" charset="0"/>
                <a:hlinkClick r:id="rId17"/>
              </a:rPr>
              <a:t>https://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17"/>
              </a:rPr>
              <a:t>avatars.mds.yandex.net/get-pdb/225396/224151f6-a56f-4b8b-89ad-e3d62af0fff8/s1200?webp=false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Фото 8 </a:t>
            </a:r>
            <a:r>
              <a:rPr lang="en-US" sz="1100" dirty="0">
                <a:latin typeface="Times New Roman" pitchFamily="18" charset="0"/>
                <a:cs typeface="Times New Roman" pitchFamily="18" charset="0"/>
                <a:hlinkClick r:id="rId18"/>
              </a:rPr>
              <a:t>http://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18"/>
              </a:rPr>
              <a:t>www.2fons.ru/pic/201407/1024x768/2fons.ru-42665.jpg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День защиты детей </a:t>
            </a:r>
            <a:r>
              <a:rPr lang="en-US" sz="1100" dirty="0">
                <a:latin typeface="Times New Roman" pitchFamily="18" charset="0"/>
                <a:cs typeface="Times New Roman" pitchFamily="18" charset="0"/>
                <a:hlinkClick r:id="rId19"/>
              </a:rPr>
              <a:t>http://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19"/>
              </a:rPr>
              <a:t>ustuza.shem.pnzreg.ru/files/ustuza_shem_pnzreg_ru/ris_1.jpg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Россия </a:t>
            </a:r>
            <a:r>
              <a:rPr lang="en-US" sz="1100" dirty="0">
                <a:latin typeface="Times New Roman" pitchFamily="18" charset="0"/>
                <a:cs typeface="Times New Roman" pitchFamily="18" charset="0"/>
                <a:hlinkClick r:id="rId20"/>
              </a:rPr>
              <a:t>https://pdf.gg12.ru/sites/default/files/img/news/2016/06/-</a:t>
            </a:r>
            <a:r>
              <a:rPr lang="ru-RU" sz="1100" dirty="0">
                <a:latin typeface="Times New Roman" pitchFamily="18" charset="0"/>
                <a:cs typeface="Times New Roman" pitchFamily="18" charset="0"/>
                <a:hlinkClick r:id="rId20"/>
              </a:rPr>
              <a:t>независимости-России-история-рождения-праздника_0.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20"/>
              </a:rPr>
              <a:t>jpg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День семьи </a:t>
            </a:r>
            <a:r>
              <a:rPr lang="en-US" sz="1100" dirty="0">
                <a:latin typeface="Times New Roman" pitchFamily="18" charset="0"/>
                <a:cs typeface="Times New Roman" pitchFamily="18" charset="0"/>
                <a:hlinkClick r:id="rId21"/>
              </a:rPr>
              <a:t>https://mamino-moloko.ru/uploads/images/images/8iyul(1).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21"/>
              </a:rPr>
              <a:t>jpg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Пляж </a:t>
            </a:r>
            <a:r>
              <a:rPr lang="en-US" sz="1100" dirty="0">
                <a:latin typeface="Times New Roman" pitchFamily="18" charset="0"/>
                <a:cs typeface="Times New Roman" pitchFamily="18" charset="0"/>
                <a:hlinkClick r:id="rId22"/>
              </a:rPr>
              <a:t>http://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22"/>
              </a:rPr>
              <a:t>choupinette57.c.h.pic.centerblog.net/o/06f268ba.png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Радуга </a:t>
            </a:r>
            <a:r>
              <a:rPr lang="en-US" sz="1100" dirty="0">
                <a:latin typeface="Times New Roman" pitchFamily="18" charset="0"/>
                <a:cs typeface="Times New Roman" pitchFamily="18" charset="0"/>
                <a:hlinkClick r:id="rId23"/>
              </a:rPr>
              <a:t>http://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23"/>
              </a:rPr>
              <a:t>mapinstitute.org/data/wallpapers/15/im59149059.jpg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556792"/>
            <a:ext cx="633670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месяц лета –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июнь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июне ещё не очень жарко.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mdou27.caduk.ru/images/80199396_large_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5438378" cy="391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345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itd0.mycdn.me/image?id=835777211451&amp;t=20&amp;plc=WEB&amp;tkn=*qGWyksJgFGeLGWE515VB-yOA3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287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://wallpaperscraft.ru/image/cvety_pole_leto_eli_nebo_oduvanchiki_iyun_61173_2560x16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34" t="1820"/>
          <a:stretch/>
        </p:blipFill>
        <p:spPr bwMode="auto">
          <a:xfrm>
            <a:off x="-7894" y="0"/>
            <a:ext cx="91518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774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27562" t="7699" r="13376" b="13202"/>
          <a:stretch/>
        </p:blipFill>
        <p:spPr>
          <a:xfrm>
            <a:off x="-1" y="0"/>
            <a:ext cx="9144001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12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avatars.mds.yandex.net/get-pdb/216365/d837df8b-59be-4e35-8c08-cc963601000c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604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avatars.mds.yandex.net/get-pdb/163339/24d53b48-af69-4569-bb57-8e0f76f07cad/s1200?webp=fals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308"/>
          <a:stretch/>
        </p:blipFill>
        <p:spPr bwMode="auto">
          <a:xfrm>
            <a:off x="0" y="0"/>
            <a:ext cx="91442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844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239</Words>
  <Application>Microsoft Office PowerPoint</Application>
  <PresentationFormat>Экран (4:3)</PresentationFormat>
  <Paragraphs>51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Первый месяц лета – июнь.  В июне ещё не очень жарко. </vt:lpstr>
      <vt:lpstr>Слайд 5</vt:lpstr>
      <vt:lpstr>Слайд 6</vt:lpstr>
      <vt:lpstr>Слайд 7</vt:lpstr>
      <vt:lpstr>Слайд 8</vt:lpstr>
      <vt:lpstr>Слайд 9</vt:lpstr>
      <vt:lpstr>   Август – последний месяц лета. Дни становятся короче, а ночи длиннее. Заканчивается созревание плодов.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Источники изображений: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Alexei</cp:lastModifiedBy>
  <cp:revision>27</cp:revision>
  <dcterms:created xsi:type="dcterms:W3CDTF">2018-03-15T12:10:06Z</dcterms:created>
  <dcterms:modified xsi:type="dcterms:W3CDTF">2018-03-16T08:17:08Z</dcterms:modified>
</cp:coreProperties>
</file>