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sldIdLst>
    <p:sldId id="256" r:id="rId2"/>
    <p:sldId id="292" r:id="rId3"/>
    <p:sldId id="294" r:id="rId4"/>
    <p:sldId id="295" r:id="rId5"/>
    <p:sldId id="293" r:id="rId6"/>
    <p:sldId id="291" r:id="rId7"/>
    <p:sldId id="299" r:id="rId8"/>
    <p:sldId id="297" r:id="rId9"/>
    <p:sldId id="298" r:id="rId10"/>
    <p:sldId id="279" r:id="rId11"/>
    <p:sldId id="277" r:id="rId12"/>
    <p:sldId id="275" r:id="rId13"/>
    <p:sldId id="273" r:id="rId14"/>
    <p:sldId id="296" r:id="rId15"/>
    <p:sldId id="285" r:id="rId16"/>
    <p:sldId id="263" r:id="rId17"/>
    <p:sldId id="265" r:id="rId18"/>
    <p:sldId id="267" r:id="rId19"/>
    <p:sldId id="271" r:id="rId20"/>
    <p:sldId id="290" r:id="rId21"/>
    <p:sldId id="281" r:id="rId22"/>
  </p:sldIdLst>
  <p:sldSz cx="9144000" cy="6858000" type="screen4x3"/>
  <p:notesSz cx="6858000" cy="9144000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628" autoAdjust="0"/>
    <p:restoredTop sz="94686" autoAdjust="0"/>
  </p:normalViewPr>
  <p:slideViewPr>
    <p:cSldViewPr>
      <p:cViewPr varScale="1">
        <p:scale>
          <a:sx n="65" d="100"/>
          <a:sy n="65" d="100"/>
        </p:scale>
        <p:origin x="-121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73DC0A15-1C2C-42D7-987A-87AD3E035238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3F0F5BE8-2BA9-497A-AA04-8628136264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EAB906-7EB6-4488-83E9-A2B47D5FCE6B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AF2A65-216F-4D56-8007-FAA5FBB3E06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29955-7B69-4A8B-94EF-B62C04F00B83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43A1DD-ADD9-4FA9-B988-A0520ACED3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457DB719-75AF-4A6C-986F-66046F6D59A7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0CFC1954-92C1-4A3F-A57C-9795D401BD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C6C8140C-6A61-4588-B976-6889C10957FA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CB734B22-BA9E-4BD0-A756-D00FDA28DE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08FEEF-C8A7-44E5-916D-572AC5880E43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8BE434-EF6F-4245-9ACB-A838588ED9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A3F347-6E86-402D-8D35-8DEF3BB636C2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1DDAF9-182D-4067-8413-97E89CCCA5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6636FA17-3AA0-424C-864B-E7DA914409F8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8B7B567-743B-4C81-8C12-3A6F4B969C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6ABFD7-95B6-4827-A359-3647054C27AA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E661F-B95B-478C-B67F-EDF2331449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3797A9B4-595B-413F-8DF4-B8A762620FDC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E38D0202-EE60-4CA9-9ACC-948C96D46F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0977884-ACC8-4642-AFBA-7DB98A514077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195C7D8-E7F3-426F-9793-D40DA2BE18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48F1353-02E9-445D-9E5E-C3525BB6A9FA}" type="datetimeFigureOut">
              <a:rPr lang="ru-RU" smtClean="0"/>
              <a:pPr>
                <a:defRPr/>
              </a:pPr>
              <a:t>05.12.2017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2B5E031-1DFE-4C7B-9760-FF38695B3B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8681"/>
            <a:ext cx="7416824" cy="1800199"/>
          </a:xfrm>
        </p:spPr>
        <p:txBody>
          <a:bodyPr>
            <a:normAutofit fontScale="77500" lnSpcReduction="20000"/>
          </a:bodyPr>
          <a:lstStyle/>
          <a:p>
            <a:pPr marR="0" algn="ctr" defTabSz="912813" eaLnBrk="1" hangingPunct="1"/>
            <a:endParaRPr lang="ru-RU" sz="8000" dirty="0" smtClean="0"/>
          </a:p>
          <a:p>
            <a:pPr marR="0" algn="ctr" defTabSz="912813" eaLnBrk="1" hangingPunct="1"/>
            <a:r>
              <a:rPr lang="ru-RU" sz="8000" dirty="0" smtClean="0"/>
              <a:t>Наши права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Декабрь 2017 год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465313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</a:t>
            </a:r>
            <a:r>
              <a:rPr lang="ru-RU" smtClean="0"/>
              <a:t>: Е.В.Шурыгина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2" y="24928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 декабря – Международный день прав человека.</a:t>
            </a:r>
          </a:p>
          <a:p>
            <a:r>
              <a:rPr lang="ru-RU" dirty="0" smtClean="0"/>
              <a:t>12 декабря – День Конституции.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88640"/>
            <a:ext cx="7272808" cy="1368152"/>
          </a:xfrm>
        </p:spPr>
        <p:txBody>
          <a:bodyPr/>
          <a:lstStyle/>
          <a:p>
            <a:pPr defTabSz="912813"/>
            <a:r>
              <a:rPr lang="ru-RU" sz="6000" dirty="0" smtClean="0"/>
              <a:t>Право на жилище</a:t>
            </a:r>
          </a:p>
          <a:p>
            <a:pPr marR="0" defTabSz="912813" eaLnBrk="1" hangingPunct="1"/>
            <a:endParaRPr lang="ru-RU" sz="4000" dirty="0" smtClean="0"/>
          </a:p>
          <a:p>
            <a:pPr marR="0" defTabSz="912813" eaLnBrk="1" hangingPunct="1"/>
            <a:endParaRPr lang="ru-RU" sz="3200" dirty="0" smtClean="0"/>
          </a:p>
          <a:p>
            <a:pPr marR="0" defTabSz="912813" eaLnBrk="1" hangingPunct="1"/>
            <a:endParaRPr lang="ru-RU" sz="3200" dirty="0" smtClean="0"/>
          </a:p>
        </p:txBody>
      </p:sp>
      <p:pic>
        <p:nvPicPr>
          <p:cNvPr id="3" name="Рисунок 2" descr="P_20171129_150521.jpg"/>
          <p:cNvPicPr>
            <a:picLocks noChangeAspect="1"/>
          </p:cNvPicPr>
          <p:nvPr/>
        </p:nvPicPr>
        <p:blipFill>
          <a:blip r:embed="rId2" cstate="print"/>
          <a:srcRect l="9051" t="5201" r="30312" b="13601"/>
          <a:stretch>
            <a:fillRect/>
          </a:stretch>
        </p:blipFill>
        <p:spPr>
          <a:xfrm rot="5400000">
            <a:off x="2033484" y="1791052"/>
            <a:ext cx="5400600" cy="4067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_20171129_150404.jpg"/>
          <p:cNvPicPr>
            <a:picLocks noChangeAspect="1"/>
          </p:cNvPicPr>
          <p:nvPr/>
        </p:nvPicPr>
        <p:blipFill>
          <a:blip r:embed="rId2" cstate="print"/>
          <a:srcRect l="13270" r="17432" b="2401"/>
          <a:stretch>
            <a:fillRect/>
          </a:stretch>
        </p:blipFill>
        <p:spPr>
          <a:xfrm rot="5400000">
            <a:off x="3715401" y="1693311"/>
            <a:ext cx="5472608" cy="43354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57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892480" cy="1556792"/>
          </a:xfrm>
        </p:spPr>
        <p:txBody>
          <a:bodyPr>
            <a:normAutofit/>
          </a:bodyPr>
          <a:lstStyle/>
          <a:p>
            <a:pPr defTabSz="912813"/>
            <a:r>
              <a:rPr lang="ru-RU" sz="4800" dirty="0" smtClean="0"/>
              <a:t>Право на   получение             медицинской помощи</a:t>
            </a:r>
          </a:p>
          <a:p>
            <a:pPr marR="0" defTabSz="912813" eaLnBrk="1" hangingPunct="1"/>
            <a:endParaRPr lang="ru-RU" sz="4000" dirty="0" smtClean="0"/>
          </a:p>
          <a:p>
            <a:pPr marR="0" defTabSz="912813" eaLnBrk="1" hangingPunct="1"/>
            <a:endParaRPr lang="ru-RU" sz="3200" dirty="0" smtClean="0"/>
          </a:p>
          <a:p>
            <a:pPr marR="0" defTabSz="912813" eaLnBrk="1" hangingPunct="1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7560840" cy="1872208"/>
          </a:xfrm>
        </p:spPr>
        <p:txBody>
          <a:bodyPr>
            <a:normAutofit/>
          </a:bodyPr>
          <a:lstStyle/>
          <a:p>
            <a:pPr marR="0" defTabSz="912813" eaLnBrk="1" hangingPunct="1"/>
            <a:r>
              <a:rPr lang="ru-RU" sz="5400" dirty="0" smtClean="0"/>
              <a:t>Право на               образование</a:t>
            </a:r>
          </a:p>
          <a:p>
            <a:pPr marR="0" algn="ctr" defTabSz="912813" eaLnBrk="1" hangingPunct="1"/>
            <a:endParaRPr lang="ru-RU" sz="4000" dirty="0" smtClean="0"/>
          </a:p>
          <a:p>
            <a:pPr marR="0" algn="ctr" defTabSz="912813" eaLnBrk="1" hangingPunct="1"/>
            <a:endParaRPr lang="ru-RU" sz="3200" dirty="0" smtClean="0"/>
          </a:p>
          <a:p>
            <a:pPr marR="0" algn="ctr" defTabSz="912813" eaLnBrk="1" hangingPunct="1"/>
            <a:endParaRPr lang="ru-RU" sz="3200" dirty="0" smtClean="0"/>
          </a:p>
        </p:txBody>
      </p:sp>
      <p:pic>
        <p:nvPicPr>
          <p:cNvPr id="3" name="Рисунок 2" descr="P_20171129_150431.jpg"/>
          <p:cNvPicPr>
            <a:picLocks noChangeAspect="1"/>
          </p:cNvPicPr>
          <p:nvPr/>
        </p:nvPicPr>
        <p:blipFill>
          <a:blip r:embed="rId2" cstate="print"/>
          <a:srcRect l="16532" t="6601" r="18894" b="4501"/>
          <a:stretch>
            <a:fillRect/>
          </a:stretch>
        </p:blipFill>
        <p:spPr>
          <a:xfrm rot="5400000">
            <a:off x="4021637" y="1675107"/>
            <a:ext cx="5517232" cy="42724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719046" cy="936104"/>
          </a:xfrm>
        </p:spPr>
        <p:txBody>
          <a:bodyPr/>
          <a:lstStyle/>
          <a:p>
            <a:pPr marR="0" algn="ctr" defTabSz="912813" eaLnBrk="1" hangingPunct="1"/>
            <a:r>
              <a:rPr lang="ru-RU" sz="4800" dirty="0" smtClean="0"/>
              <a:t>Право на отдых и пищу</a:t>
            </a:r>
          </a:p>
          <a:p>
            <a:pPr marR="0" algn="ctr" defTabSz="912813" eaLnBrk="1" hangingPunct="1"/>
            <a:endParaRPr lang="ru-RU" sz="4000" dirty="0" smtClean="0"/>
          </a:p>
          <a:p>
            <a:pPr marR="0" algn="ctr" defTabSz="912813" eaLnBrk="1" hangingPunct="1"/>
            <a:endParaRPr lang="ru-RU" sz="3200" dirty="0" smtClean="0"/>
          </a:p>
          <a:p>
            <a:pPr marR="0" algn="ctr" defTabSz="912813" eaLnBrk="1" hangingPunct="1"/>
            <a:endParaRPr lang="ru-RU" sz="3200" dirty="0" smtClean="0"/>
          </a:p>
        </p:txBody>
      </p:sp>
      <p:pic>
        <p:nvPicPr>
          <p:cNvPr id="3" name="Рисунок 2" descr="P_20171129_150503.jpg"/>
          <p:cNvPicPr>
            <a:picLocks noChangeAspect="1"/>
          </p:cNvPicPr>
          <p:nvPr/>
        </p:nvPicPr>
        <p:blipFill>
          <a:blip r:embed="rId2" cstate="print"/>
          <a:srcRect l="8171" t="9357" r="32008" b="8619"/>
          <a:stretch>
            <a:fillRect/>
          </a:stretch>
        </p:blipFill>
        <p:spPr>
          <a:xfrm rot="5689175">
            <a:off x="3565124" y="1845905"/>
            <a:ext cx="5470137" cy="42189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04664"/>
            <a:ext cx="7056784" cy="720080"/>
          </a:xfrm>
        </p:spPr>
        <p:txBody>
          <a:bodyPr>
            <a:noAutofit/>
          </a:bodyPr>
          <a:lstStyle/>
          <a:p>
            <a:r>
              <a:rPr lang="ru-RU" sz="4400" dirty="0" smtClean="0"/>
              <a:t>У кого  прав больше?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5696" y="1484784"/>
            <a:ext cx="7308304" cy="50405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3600" dirty="0" smtClean="0"/>
              <a:t>  У девочек или  у мальчиков?</a:t>
            </a:r>
          </a:p>
          <a:p>
            <a:pPr>
              <a:buFontTx/>
              <a:buChar char="-"/>
            </a:pPr>
            <a:r>
              <a:rPr lang="ru-RU" sz="3600" dirty="0" smtClean="0"/>
              <a:t>  У бедного или богатого?</a:t>
            </a:r>
          </a:p>
          <a:p>
            <a:pPr>
              <a:buFontTx/>
              <a:buChar char="-"/>
            </a:pPr>
            <a:r>
              <a:rPr lang="ru-RU" sz="3600" dirty="0" smtClean="0"/>
              <a:t>  У ребенка или взрослого?</a:t>
            </a:r>
          </a:p>
          <a:p>
            <a:pPr>
              <a:buFontTx/>
              <a:buChar char="-"/>
            </a:pPr>
            <a:r>
              <a:rPr lang="ru-RU" sz="3600" dirty="0" smtClean="0"/>
              <a:t>  У родившегося на севере или на юге?</a:t>
            </a:r>
          </a:p>
          <a:p>
            <a:pPr>
              <a:buFontTx/>
              <a:buChar char="-"/>
            </a:pPr>
            <a:r>
              <a:rPr lang="ru-RU" sz="3600" dirty="0" smtClean="0"/>
              <a:t>  У говорящего на русском языке или говорящего  на французском языке?</a:t>
            </a:r>
            <a:endParaRPr lang="ru-RU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7854950" cy="4392488"/>
          </a:xfrm>
        </p:spPr>
        <p:txBody>
          <a:bodyPr>
            <a:normAutofit/>
          </a:bodyPr>
          <a:lstStyle/>
          <a:p>
            <a:pPr marR="0" algn="ctr" defTabSz="912813" eaLnBrk="1" hangingPunct="1"/>
            <a:r>
              <a:rPr lang="ru-RU" sz="7200" dirty="0" smtClean="0"/>
              <a:t>Все люди на Земле имеют равные права</a:t>
            </a:r>
          </a:p>
          <a:p>
            <a:pPr marR="0" algn="ctr" defTabSz="912813" eaLnBrk="1" hangingPunct="1"/>
            <a:endParaRPr lang="ru-RU" sz="7200" dirty="0" smtClean="0"/>
          </a:p>
          <a:p>
            <a:pPr marR="0" algn="ctr" defTabSz="912813" eaLnBrk="1" hangingPunct="1"/>
            <a:endParaRPr lang="ru-RU" sz="7200" dirty="0" smtClean="0"/>
          </a:p>
          <a:p>
            <a:pPr marR="0" algn="ctr" defTabSz="912813" eaLnBrk="1" hangingPunct="1"/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352928" cy="1080120"/>
          </a:xfrm>
        </p:spPr>
        <p:txBody>
          <a:bodyPr>
            <a:normAutofit fontScale="70000" lnSpcReduction="20000"/>
          </a:bodyPr>
          <a:lstStyle/>
          <a:p>
            <a:pPr marR="0" algn="ctr" defTabSz="912813" eaLnBrk="1" hangingPunct="1"/>
            <a:r>
              <a:rPr lang="ru-RU" sz="6000" dirty="0" smtClean="0"/>
              <a:t>Защита от разлуки с семьей</a:t>
            </a:r>
          </a:p>
          <a:p>
            <a:pPr marR="0" algn="ctr" defTabSz="912813" eaLnBrk="1" hangingPunct="1"/>
            <a:endParaRPr lang="ru-RU" sz="4000" dirty="0" smtClean="0"/>
          </a:p>
          <a:p>
            <a:pPr marR="0" algn="ctr" defTabSz="912813" eaLnBrk="1" hangingPunct="1"/>
            <a:endParaRPr lang="ru-RU" sz="3200" dirty="0" smtClean="0"/>
          </a:p>
          <a:p>
            <a:pPr marR="0" algn="ctr" defTabSz="912813" eaLnBrk="1" hangingPunct="1"/>
            <a:endParaRPr lang="ru-RU" sz="3200" dirty="0" smtClean="0"/>
          </a:p>
        </p:txBody>
      </p:sp>
      <p:pic>
        <p:nvPicPr>
          <p:cNvPr id="3" name="Рисунок 2" descr="P_20171129_150719.jpg"/>
          <p:cNvPicPr>
            <a:picLocks noChangeAspect="1"/>
          </p:cNvPicPr>
          <p:nvPr/>
        </p:nvPicPr>
        <p:blipFill>
          <a:blip r:embed="rId2" cstate="print"/>
          <a:srcRect l="9598" t="5581" r="23332" b="3801"/>
          <a:stretch>
            <a:fillRect/>
          </a:stretch>
        </p:blipFill>
        <p:spPr>
          <a:xfrm rot="5400000">
            <a:off x="2483767" y="1772817"/>
            <a:ext cx="5400602" cy="41044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8640"/>
            <a:ext cx="7854950" cy="2768600"/>
          </a:xfrm>
        </p:spPr>
        <p:txBody>
          <a:bodyPr/>
          <a:lstStyle/>
          <a:p>
            <a:pPr marR="0" algn="ctr" defTabSz="912813" eaLnBrk="1" hangingPunct="1"/>
            <a:r>
              <a:rPr lang="ru-RU" sz="6000" dirty="0" smtClean="0"/>
              <a:t>Защита от рабства и купли-продажи</a:t>
            </a:r>
          </a:p>
          <a:p>
            <a:pPr marR="0" algn="ctr" defTabSz="912813" eaLnBrk="1" hangingPunct="1"/>
            <a:endParaRPr lang="ru-RU" sz="4000" dirty="0" smtClean="0"/>
          </a:p>
          <a:p>
            <a:pPr marR="0" algn="ctr" defTabSz="912813" eaLnBrk="1" hangingPunct="1"/>
            <a:endParaRPr lang="ru-RU" sz="3200" dirty="0" smtClean="0"/>
          </a:p>
          <a:p>
            <a:pPr marR="0" algn="ctr" defTabSz="912813" eaLnBrk="1" hangingPunct="1"/>
            <a:endParaRPr lang="ru-RU" sz="3200" dirty="0" smtClean="0"/>
          </a:p>
        </p:txBody>
      </p:sp>
      <p:pic>
        <p:nvPicPr>
          <p:cNvPr id="3" name="Рисунок 2" descr="P_20171129_150611.jpg"/>
          <p:cNvPicPr>
            <a:picLocks noChangeAspect="1"/>
          </p:cNvPicPr>
          <p:nvPr/>
        </p:nvPicPr>
        <p:blipFill>
          <a:blip r:embed="rId2" cstate="print"/>
          <a:srcRect l="15350" r="20075" b="9401"/>
          <a:stretch>
            <a:fillRect/>
          </a:stretch>
        </p:blipFill>
        <p:spPr>
          <a:xfrm rot="5182397">
            <a:off x="2525489" y="1801938"/>
            <a:ext cx="5235072" cy="41315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280920" cy="1368152"/>
          </a:xfrm>
        </p:spPr>
        <p:txBody>
          <a:bodyPr>
            <a:normAutofit fontScale="85000" lnSpcReduction="20000"/>
          </a:bodyPr>
          <a:lstStyle/>
          <a:p>
            <a:pPr marR="0" algn="r" defTabSz="912813" eaLnBrk="1" hangingPunct="1"/>
            <a:r>
              <a:rPr lang="ru-RU" sz="6000" dirty="0" smtClean="0"/>
              <a:t>Защита от непосильного труда</a:t>
            </a:r>
          </a:p>
          <a:p>
            <a:pPr marR="0" algn="r" defTabSz="912813" eaLnBrk="1" hangingPunct="1"/>
            <a:endParaRPr lang="ru-RU" sz="4000" dirty="0" smtClean="0"/>
          </a:p>
          <a:p>
            <a:pPr marR="0" algn="r" defTabSz="912813" eaLnBrk="1" hangingPunct="1"/>
            <a:endParaRPr lang="ru-RU" sz="3200" dirty="0" smtClean="0"/>
          </a:p>
          <a:p>
            <a:pPr marR="0" algn="r" defTabSz="912813" eaLnBrk="1" hangingPunct="1"/>
            <a:endParaRPr lang="ru-RU" sz="3200" dirty="0" smtClean="0"/>
          </a:p>
        </p:txBody>
      </p:sp>
      <p:pic>
        <p:nvPicPr>
          <p:cNvPr id="3" name="Рисунок 2" descr="P_20171129_150539.jpg"/>
          <p:cNvPicPr>
            <a:picLocks noChangeAspect="1"/>
          </p:cNvPicPr>
          <p:nvPr/>
        </p:nvPicPr>
        <p:blipFill>
          <a:blip r:embed="rId2" cstate="print"/>
          <a:srcRect l="15350" t="6601" r="15350" b="-399"/>
          <a:stretch>
            <a:fillRect/>
          </a:stretch>
        </p:blipFill>
        <p:spPr>
          <a:xfrm rot="5400000">
            <a:off x="1740312" y="1652176"/>
            <a:ext cx="5627371" cy="4284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12968" cy="1008112"/>
          </a:xfrm>
        </p:spPr>
        <p:txBody>
          <a:bodyPr>
            <a:normAutofit fontScale="85000" lnSpcReduction="10000"/>
          </a:bodyPr>
          <a:lstStyle/>
          <a:p>
            <a:pPr marR="0" algn="ctr" defTabSz="912813" eaLnBrk="1" hangingPunct="1"/>
            <a:r>
              <a:rPr lang="ru-RU" sz="6000" dirty="0" smtClean="0"/>
              <a:t>Защита от     жестокости</a:t>
            </a:r>
          </a:p>
          <a:p>
            <a:pPr marR="0" algn="ctr" defTabSz="912813" eaLnBrk="1" hangingPunct="1"/>
            <a:endParaRPr lang="ru-RU" sz="4000" dirty="0" smtClean="0"/>
          </a:p>
          <a:p>
            <a:pPr marR="0" algn="ctr" defTabSz="912813" eaLnBrk="1" hangingPunct="1"/>
            <a:endParaRPr lang="ru-RU" sz="3200" dirty="0" smtClean="0"/>
          </a:p>
          <a:p>
            <a:pPr marR="0" algn="ctr" defTabSz="912813" eaLnBrk="1" hangingPunct="1"/>
            <a:endParaRPr lang="ru-RU" sz="3200" dirty="0" smtClean="0"/>
          </a:p>
        </p:txBody>
      </p:sp>
      <p:pic>
        <p:nvPicPr>
          <p:cNvPr id="3" name="Рисунок 2" descr="P_20171129_150650.jpg"/>
          <p:cNvPicPr>
            <a:picLocks noChangeAspect="1"/>
          </p:cNvPicPr>
          <p:nvPr/>
        </p:nvPicPr>
        <p:blipFill>
          <a:blip r:embed="rId2" cstate="print"/>
          <a:srcRect l="13775" t="2401" r="20863" b="5201"/>
          <a:stretch>
            <a:fillRect/>
          </a:stretch>
        </p:blipFill>
        <p:spPr>
          <a:xfrm rot="5400000">
            <a:off x="2173157" y="1680307"/>
            <a:ext cx="5665652" cy="45052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488832" cy="792088"/>
          </a:xfrm>
        </p:spPr>
        <p:txBody>
          <a:bodyPr/>
          <a:lstStyle/>
          <a:p>
            <a:pPr algn="ctr"/>
            <a:r>
              <a:rPr lang="ru-RU" dirty="0" smtClean="0"/>
              <a:t>Вспомним (или узнаем) что такое: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86000" y="2348880"/>
            <a:ext cx="6172200" cy="403287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4800" dirty="0" smtClean="0"/>
              <a:t> Декларация</a:t>
            </a:r>
          </a:p>
          <a:p>
            <a:pPr marL="457200" indent="-457200">
              <a:buAutoNum type="arabicPeriod"/>
            </a:pPr>
            <a:r>
              <a:rPr lang="ru-RU" sz="4800" dirty="0" smtClean="0"/>
              <a:t> Конвенция</a:t>
            </a:r>
          </a:p>
          <a:p>
            <a:pPr marL="457200" indent="-457200">
              <a:buAutoNum type="arabicPeriod"/>
            </a:pPr>
            <a:r>
              <a:rPr lang="ru-RU" sz="4800" dirty="0" smtClean="0"/>
              <a:t> Конституция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500174"/>
            <a:ext cx="7854950" cy="3911600"/>
          </a:xfrm>
        </p:spPr>
        <p:txBody>
          <a:bodyPr/>
          <a:lstStyle/>
          <a:p>
            <a:pPr marR="0" algn="ctr" defTabSz="912813" eaLnBrk="1" hangingPunct="1"/>
            <a:endParaRPr lang="ru-RU" sz="3200" smtClean="0"/>
          </a:p>
          <a:p>
            <a:pPr marR="0" algn="ctr" defTabSz="912813" eaLnBrk="1" hangingPunct="1"/>
            <a:endParaRPr lang="ru-RU" sz="3200" smtClean="0"/>
          </a:p>
        </p:txBody>
      </p:sp>
      <p:pic>
        <p:nvPicPr>
          <p:cNvPr id="9" name="Рисунок 8" descr="83524910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" y="2428875"/>
            <a:ext cx="7854950" cy="2768600"/>
          </a:xfrm>
        </p:spPr>
        <p:txBody>
          <a:bodyPr/>
          <a:lstStyle/>
          <a:p>
            <a:pPr marR="0" algn="ctr" defTabSz="912813" eaLnBrk="1" hangingPunct="1"/>
            <a:endParaRPr lang="ru-RU" sz="4000" dirty="0" smtClean="0"/>
          </a:p>
          <a:p>
            <a:pPr marR="0" algn="ctr" defTabSz="912813" eaLnBrk="1" hangingPunct="1"/>
            <a:endParaRPr lang="ru-RU" sz="3200" dirty="0" smtClean="0"/>
          </a:p>
          <a:p>
            <a:pPr marR="0" algn="ctr" defTabSz="912813" eaLnBrk="1" hangingPunct="1"/>
            <a:endParaRPr lang="ru-RU" sz="3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51720" y="980728"/>
            <a:ext cx="6048672" cy="2554545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>
            <a:spLocks noGrp="1"/>
          </p:cNvSpPr>
          <p:nvPr>
            <p:ph type="title"/>
          </p:nvPr>
        </p:nvSpPr>
        <p:spPr>
          <a:xfrm>
            <a:off x="2123728" y="476672"/>
            <a:ext cx="6172200" cy="2053590"/>
          </a:xfrm>
        </p:spPr>
        <p:txBody>
          <a:bodyPr/>
          <a:lstStyle/>
          <a:p>
            <a:pPr marL="457200" indent="-457200" algn="ctr"/>
            <a:r>
              <a:rPr lang="ru-RU" sz="6000" dirty="0" smtClean="0"/>
              <a:t>Декларация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2636912"/>
            <a:ext cx="6336704" cy="280831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- это рекомендации, </a:t>
            </a:r>
          </a:p>
          <a:p>
            <a:r>
              <a:rPr lang="ru-RU" sz="4000" dirty="0" smtClean="0"/>
              <a:t>не имеющие обязательной силы.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692280" cy="1362456"/>
          </a:xfrm>
        </p:spPr>
        <p:txBody>
          <a:bodyPr/>
          <a:lstStyle/>
          <a:p>
            <a:pPr algn="ctr"/>
            <a:r>
              <a:rPr lang="ru-RU" sz="6000" dirty="0" smtClean="0"/>
              <a:t>Конвенция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95736" y="2060848"/>
            <a:ext cx="6606480" cy="3312790"/>
          </a:xfrm>
        </p:spPr>
        <p:txBody>
          <a:bodyPr>
            <a:normAutofit fontScale="92500" lnSpcReduction="10000"/>
          </a:bodyPr>
          <a:lstStyle/>
          <a:p>
            <a:pPr marR="0" defTabSz="912813" eaLnBrk="1" hangingPunct="1"/>
            <a:r>
              <a:rPr lang="ru-RU" sz="4000" dirty="0" smtClean="0"/>
              <a:t>– это договор (соглашение)</a:t>
            </a:r>
          </a:p>
          <a:p>
            <a:pPr marR="0" defTabSz="912813" eaLnBrk="1" hangingPunct="1"/>
            <a:r>
              <a:rPr lang="ru-RU" sz="4000" dirty="0" smtClean="0"/>
              <a:t>по специальному вопросу, обязательное для государств, которые его подписали.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68308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Конституция</a:t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700808"/>
            <a:ext cx="6172200" cy="468094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- Это основной закон государства, то есть список самых главных правил, которые установили для себя граждане Российской Федерации.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одзаголовок 2"/>
          <p:cNvSpPr>
            <a:spLocks noGrp="1"/>
          </p:cNvSpPr>
          <p:nvPr>
            <p:ph type="body" idx="4294967295"/>
          </p:nvPr>
        </p:nvSpPr>
        <p:spPr>
          <a:xfrm>
            <a:off x="0" y="2705100"/>
            <a:ext cx="7772400" cy="1509713"/>
          </a:xfrm>
        </p:spPr>
        <p:txBody>
          <a:bodyPr/>
          <a:lstStyle/>
          <a:p>
            <a:pPr marR="0" algn="ctr" defTabSz="912813" eaLnBrk="1" hangingPunct="1"/>
            <a:endParaRPr lang="ru-RU" sz="3200" smtClean="0"/>
          </a:p>
          <a:p>
            <a:pPr marR="0" algn="ctr" defTabSz="912813" eaLnBrk="1" hangingPunct="1"/>
            <a:endParaRPr lang="ru-RU" sz="3200" smtClean="0"/>
          </a:p>
        </p:txBody>
      </p:sp>
      <p:pic>
        <p:nvPicPr>
          <p:cNvPr id="5" name="Рисунок 4" descr="71506234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 l="25106" t="-593" r="26433" b="4303"/>
          <a:stretch>
            <a:fillRect/>
          </a:stretch>
        </p:blipFill>
        <p:spPr>
          <a:xfrm>
            <a:off x="2267744" y="332656"/>
            <a:ext cx="3960440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6460232" cy="108012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Право на жизнь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_20171129_135406.jpg"/>
          <p:cNvPicPr>
            <a:picLocks noChangeAspect="1"/>
          </p:cNvPicPr>
          <p:nvPr/>
        </p:nvPicPr>
        <p:blipFill>
          <a:blip r:embed="rId2" cstate="print"/>
          <a:srcRect l="8376" t="7801" r="33350" b="8200"/>
          <a:stretch>
            <a:fillRect/>
          </a:stretch>
        </p:blipFill>
        <p:spPr>
          <a:xfrm rot="5400000">
            <a:off x="3758309" y="2154459"/>
            <a:ext cx="4795734" cy="3888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128792" cy="1894362"/>
          </a:xfrm>
        </p:spPr>
        <p:txBody>
          <a:bodyPr>
            <a:noAutofit/>
          </a:bodyPr>
          <a:lstStyle/>
          <a:p>
            <a:r>
              <a:rPr lang="ru-RU" sz="6000" dirty="0" smtClean="0"/>
              <a:t>Право на имя и фамилию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P_20171129_135435.jpg"/>
          <p:cNvPicPr>
            <a:picLocks noChangeAspect="1"/>
          </p:cNvPicPr>
          <p:nvPr/>
        </p:nvPicPr>
        <p:blipFill>
          <a:blip r:embed="rId2" cstate="print"/>
          <a:srcRect l="5901" t="5296" r="33556" b="8001"/>
          <a:stretch>
            <a:fillRect/>
          </a:stretch>
        </p:blipFill>
        <p:spPr>
          <a:xfrm rot="5400000">
            <a:off x="4067943" y="1916833"/>
            <a:ext cx="5184577" cy="41764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80728"/>
            <a:ext cx="6984776" cy="1678338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Право иметь  семью, любовь и заботу родителей      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_20171129_135515.jpg"/>
          <p:cNvPicPr>
            <a:picLocks noChangeAspect="1"/>
          </p:cNvPicPr>
          <p:nvPr/>
        </p:nvPicPr>
        <p:blipFill>
          <a:blip r:embed="rId2" cstate="print"/>
          <a:srcRect l="5149" t="8283" r="34554" b="8211"/>
          <a:stretch>
            <a:fillRect/>
          </a:stretch>
        </p:blipFill>
        <p:spPr>
          <a:xfrm rot="5595990">
            <a:off x="4100819" y="2051404"/>
            <a:ext cx="4830795" cy="3763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191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Слайд 1</vt:lpstr>
      <vt:lpstr>Вспомним (или узнаем) что такое:</vt:lpstr>
      <vt:lpstr>Декларация </vt:lpstr>
      <vt:lpstr>Конвенция</vt:lpstr>
      <vt:lpstr>Конституция </vt:lpstr>
      <vt:lpstr>Слайд 6</vt:lpstr>
      <vt:lpstr>Право на жизнь</vt:lpstr>
      <vt:lpstr>Право на имя и фамилию</vt:lpstr>
      <vt:lpstr>Право иметь  семью, любовь и заботу родителей        </vt:lpstr>
      <vt:lpstr>Слайд 10</vt:lpstr>
      <vt:lpstr>Слайд 11</vt:lpstr>
      <vt:lpstr>Слайд 12</vt:lpstr>
      <vt:lpstr>Слайд 13</vt:lpstr>
      <vt:lpstr>У кого  прав больше?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Teacher</cp:lastModifiedBy>
  <cp:revision>43</cp:revision>
  <dcterms:created xsi:type="dcterms:W3CDTF">2012-01-15T13:48:19Z</dcterms:created>
  <dcterms:modified xsi:type="dcterms:W3CDTF">2017-12-05T13:06:59Z</dcterms:modified>
</cp:coreProperties>
</file>