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7" r:id="rId1"/>
  </p:sldMasterIdLst>
  <p:notesMasterIdLst>
    <p:notesMasterId r:id="rId22"/>
  </p:notesMasterIdLst>
  <p:handoutMasterIdLst>
    <p:handoutMasterId r:id="rId23"/>
  </p:handoutMasterIdLst>
  <p:sldIdLst>
    <p:sldId id="394" r:id="rId2"/>
    <p:sldId id="339" r:id="rId3"/>
    <p:sldId id="360" r:id="rId4"/>
    <p:sldId id="361" r:id="rId5"/>
    <p:sldId id="390" r:id="rId6"/>
    <p:sldId id="392" r:id="rId7"/>
    <p:sldId id="376" r:id="rId8"/>
    <p:sldId id="395" r:id="rId9"/>
    <p:sldId id="406" r:id="rId10"/>
    <p:sldId id="377" r:id="rId11"/>
    <p:sldId id="353" r:id="rId12"/>
    <p:sldId id="400" r:id="rId13"/>
    <p:sldId id="354" r:id="rId14"/>
    <p:sldId id="356" r:id="rId15"/>
    <p:sldId id="412" r:id="rId16"/>
    <p:sldId id="385" r:id="rId17"/>
    <p:sldId id="386" r:id="rId18"/>
    <p:sldId id="409" r:id="rId19"/>
    <p:sldId id="389" r:id="rId20"/>
    <p:sldId id="410" r:id="rId21"/>
  </p:sldIdLst>
  <p:sldSz cx="9144000" cy="6858000" type="screen4x3"/>
  <p:notesSz cx="6881813" cy="100028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166E"/>
    <a:srgbClr val="000000"/>
    <a:srgbClr val="007434"/>
    <a:srgbClr val="003E1C"/>
    <a:srgbClr val="996600"/>
    <a:srgbClr val="35C9C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94660" autoAdjust="0"/>
  </p:normalViewPr>
  <p:slideViewPr>
    <p:cSldViewPr>
      <p:cViewPr>
        <p:scale>
          <a:sx n="90" d="100"/>
          <a:sy n="90" d="100"/>
        </p:scale>
        <p:origin x="-798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55E31AD4-3F72-4462-9589-788A7CA1BB7B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98102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E49B10B5-5FCB-4C49-9A30-87EDEDD7D4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pPr>
              <a:defRPr/>
            </a:pPr>
            <a:fld id="{AE1A75AB-0E1D-4BC9-95D1-EA710ED2708B}" type="datetimeFigureOut">
              <a:rPr lang="ru-RU"/>
              <a:pPr>
                <a:defRPr/>
              </a:pPr>
              <a:t>25.12.2013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50888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78" tIns="48239" rIns="96478" bIns="48239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182" y="4751348"/>
            <a:ext cx="5505450" cy="4501277"/>
          </a:xfrm>
          <a:prstGeom prst="rect">
            <a:avLst/>
          </a:prstGeom>
        </p:spPr>
        <p:txBody>
          <a:bodyPr vert="horz" lIns="96478" tIns="48239" rIns="96478" bIns="48239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98102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pPr>
              <a:defRPr/>
            </a:pPr>
            <a:fld id="{DEA82846-D87A-4703-AD8E-358684ABAF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341266B-B285-4A0F-B764-570D79371919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/>
            </a:pPr>
            <a:r>
              <a:rPr lang="ru-RU" dirty="0" smtClean="0"/>
              <a:t>Для организации в дошкольных образовательных учреждениях таких форм работы с детьми необходимо создание соответствующей предметно-развивающей среды. В 84 ДОУ города (по результат опроса педагогов) оборудованы специальные игровые площадки в которых выделено место для перекрестков и пешеходных переходов, на которых можно расставить дорожные знаки.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игровой комплект «Азбука дорожного движения» </a:t>
            </a:r>
            <a:r>
              <a:rPr lang="ru-RU" dirty="0" smtClean="0"/>
              <a:t>производитель ОО ПКФ «</a:t>
            </a:r>
            <a:r>
              <a:rPr lang="ru-RU" dirty="0" err="1" smtClean="0"/>
              <a:t>Альма</a:t>
            </a:r>
            <a:r>
              <a:rPr lang="ru-RU" dirty="0" smtClean="0"/>
              <a:t>», СПб.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комплект дорожных знаков;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макет улицы с транспортными средствами;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схема маршрута безопасного движения в детский сад;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наглядно- иллюстративный материал;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обучающие и развивающие игры;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атрибуты для сюжетно-ролевых игр с дорожной тематикой;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детская художественная литература;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альбомы с фотографиями «Моя улица», «Мой микрорайон»;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набор слайдов, мультфильмов;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выставка детских работ и др.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7DAD79B-2F27-4490-8C08-AC9B23951319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Опыт показывает, что взрослым на жизненно важные темы необходимо проводить системную, плановую и очень серьезную работу с дошкольниками. Здесь используются словесные, наглядно-действенные методы. Одним из самых надежных способов формирования у дошкольника безопасного поведения на дорогах является наблюдение дорожных ситуаций, непосредственно на целевых прогулках, т.е. получение доступной, объективной информации от взрослого (как педагога, так и родителей). Педагогические наблюдения показывают, что на первое место воспитатели, как правило, ставят чтение детям художественной литературы. Кроме этого широко используется: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рассматривание иллюстраций, картин;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игровые ситуации с подбором дидактических атрибутов;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наблюдение движения транспорта на городских магистралях;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вечера досуга, театрализованные представления по данной тематике.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обучающие и развивающие игры;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моделирование дорожных ситуаций;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художественно-творческая деятельность детей;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изготовление с детьми атрибутов и игрушек для занятий по теме дорожной безопасности;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просмотры телевизионных передач, видеороликов, мультфильмов;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/>
            </a:pPr>
            <a:endParaRPr 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1C55E77-58E6-4659-9566-8DE45E0F4186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Особую роль в профилактике детского дорожно-транспортного травматизма играет совместная работа инспекторов ОГИБДД и дошкольных учреждений. Взаимодействие педагогов и работников ОГИБДД осуществляется в разных формах: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посещение инспекторами дошкольного образовательного учреждения с целью оказания методической помощи в определении наиболее практически значимых тем по основам безопасности дорожного движения;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обследование территории, прилегающей к учреждению на предмет наличия (отсутствия) и соответствия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несоотсветствия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Гостам необходимых дорожных знаков, дорожных разметок, светофоров и т.д.; 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участие в создании на участке детского сада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автоплощадок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разработка схем безопасных маршрутов в дошкольное учреждение;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оказание помощи в разработке информационных «уголков безопасности» по пропаганде безопасности дорожного движения;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чтение лекций и проведение профилактических бесед с родителями;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проведение бесед с детьми;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участие в праздниках и развлечениях;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организация смотров-конкурсов…</a:t>
            </a:r>
            <a:endParaRPr lang="ru-RU" dirty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9A59121-7E31-48AB-B703-866654C9B11D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F19D0-5F8B-49D4-8DB5-0B323434BA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FBCA6-05C7-42CB-B81F-87B700E463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C43CE2-AD0A-4070-BD45-F33416F43C3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9F9113-4029-4E01-A8ED-BB2D984514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038F4A-7897-4806-9C4A-0DBF8CE7762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E54271-9237-4D48-A061-4F7305FCAD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1A6DF-889A-48B6-8304-D5205F31B77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03E29-DFCE-4804-8032-631115D27D4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89DA9A-FC8C-46FE-9729-221D798276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84DBE2-5932-48F0-87CF-FE440550D5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894C955D-47CA-4FB9-A8D8-266F35E286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68951A62-91A1-4983-B3F3-EB006FB2C2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</p:sldLayoutIdLst>
  <p:hf sldNum="0"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1268413"/>
            <a:ext cx="7631112" cy="1873250"/>
          </a:xfrm>
        </p:spPr>
        <p:txBody>
          <a:bodyPr/>
          <a:lstStyle/>
          <a:p>
            <a:pPr>
              <a:defRPr/>
            </a:pP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«Организация работы в ГБСКОУ по профилактике детского </a:t>
            </a:r>
            <a:b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дорожно-транспортного травматизма»</a:t>
            </a:r>
            <a:endParaRPr lang="ru-RU" sz="32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3284538"/>
            <a:ext cx="6172200" cy="1820862"/>
          </a:xfrm>
        </p:spPr>
        <p:txBody>
          <a:bodyPr/>
          <a:lstStyle/>
          <a:p>
            <a:pPr>
              <a:defRPr/>
            </a:pPr>
            <a:r>
              <a:rPr lang="ru-RU" i="1" dirty="0" smtClean="0">
                <a:solidFill>
                  <a:srgbClr val="FF0000"/>
                </a:solidFill>
              </a:rPr>
              <a:t>Визитная карточка</a:t>
            </a:r>
          </a:p>
          <a:p>
            <a:pPr>
              <a:defRPr/>
            </a:pPr>
            <a:r>
              <a:rPr lang="ru-RU" i="1" dirty="0" smtClean="0">
                <a:solidFill>
                  <a:srgbClr val="FF0000"/>
                </a:solidFill>
              </a:rPr>
              <a:t>ГБСКОУ школа №657</a:t>
            </a:r>
          </a:p>
          <a:p>
            <a:pPr>
              <a:defRPr/>
            </a:pPr>
            <a:r>
              <a:rPr lang="ru-RU" i="1" dirty="0" smtClean="0">
                <a:solidFill>
                  <a:srgbClr val="FF0000"/>
                </a:solidFill>
              </a:rPr>
              <a:t> Приморского района СПб</a:t>
            </a:r>
            <a:endParaRPr lang="ru-RU" b="1" i="1" dirty="0" smtClean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1438"/>
            <a:ext cx="8229600" cy="563562"/>
          </a:xfrm>
        </p:spPr>
        <p:txBody>
          <a:bodyPr/>
          <a:lstStyle/>
          <a:p>
            <a:pPr marL="342900" indent="-342900" algn="ctr" eaLnBrk="1" hangingPunct="1">
              <a:spcBef>
                <a:spcPts val="500"/>
              </a:spcBef>
              <a:spcAft>
                <a:spcPts val="1200"/>
              </a:spcAft>
              <a:tabLst>
                <a:tab pos="3429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Информация на стендах</a:t>
            </a:r>
          </a:p>
        </p:txBody>
      </p:sp>
      <p:sp>
        <p:nvSpPr>
          <p:cNvPr id="29700" name="TextBox 7"/>
          <p:cNvSpPr txBox="1">
            <a:spLocks noChangeArrowheads="1"/>
          </p:cNvSpPr>
          <p:nvPr/>
        </p:nvSpPr>
        <p:spPr bwMode="auto">
          <a:xfrm>
            <a:off x="500063" y="836712"/>
            <a:ext cx="8143903" cy="5175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Symbol" pitchFamily="18" charset="2"/>
              <a:buChar char=""/>
              <a:tabLst>
                <a:tab pos="1143000" algn="l"/>
              </a:tabLst>
              <a:defRPr/>
            </a:pPr>
            <a:r>
              <a:rPr lang="ru-RU" sz="24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Информация о детском дорожно-транспортном травматизме по району</a:t>
            </a:r>
          </a:p>
          <a:p>
            <a:pPr marL="342900" indent="-342900">
              <a:lnSpc>
                <a:spcPct val="150000"/>
              </a:lnSpc>
              <a:buFont typeface="Symbol" pitchFamily="18" charset="2"/>
              <a:buChar char=""/>
              <a:tabLst>
                <a:tab pos="1143000" algn="l"/>
              </a:tabLst>
              <a:defRPr/>
            </a:pPr>
            <a:r>
              <a:rPr lang="ru-RU" sz="24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Памятки для родителей</a:t>
            </a:r>
          </a:p>
          <a:p>
            <a:pPr marL="342900" indent="-342900">
              <a:lnSpc>
                <a:spcPct val="150000"/>
              </a:lnSpc>
              <a:buFont typeface="Symbol" pitchFamily="18" charset="2"/>
              <a:buChar char=""/>
              <a:tabLst>
                <a:tab pos="1143000" algn="l"/>
              </a:tabLst>
              <a:defRPr/>
            </a:pPr>
            <a:r>
              <a:rPr lang="ru-RU" sz="24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Информация для родителей, что сейчас изучают дети (например: виды транспорта)</a:t>
            </a:r>
          </a:p>
          <a:p>
            <a:pPr marL="342900" indent="-342900">
              <a:lnSpc>
                <a:spcPct val="150000"/>
              </a:lnSpc>
              <a:buFont typeface="Symbol" pitchFamily="18" charset="2"/>
              <a:buChar char=""/>
              <a:tabLst>
                <a:tab pos="1143000" algn="l"/>
              </a:tabLst>
              <a:defRPr/>
            </a:pPr>
            <a:r>
              <a:rPr lang="ru-RU" sz="24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Информация по перевозке детей в личной машине и общественном транспорте</a:t>
            </a:r>
          </a:p>
          <a:p>
            <a:pPr marL="342900" indent="-342900">
              <a:lnSpc>
                <a:spcPct val="150000"/>
              </a:lnSpc>
              <a:buFont typeface="Symbol" pitchFamily="18" charset="2"/>
              <a:buChar char=""/>
              <a:tabLst>
                <a:tab pos="1143000" algn="l"/>
              </a:tabLst>
              <a:defRPr/>
            </a:pPr>
            <a:r>
              <a:rPr lang="ru-RU" sz="24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Темы родительских собраний</a:t>
            </a:r>
          </a:p>
          <a:p>
            <a:pPr marL="342900" indent="-342900">
              <a:lnSpc>
                <a:spcPct val="150000"/>
              </a:lnSpc>
              <a:buFont typeface="Symbol" pitchFamily="18" charset="2"/>
              <a:buChar char=""/>
              <a:tabLst>
                <a:tab pos="1143000" algn="l"/>
              </a:tabLst>
              <a:defRPr/>
            </a:pPr>
            <a:r>
              <a:rPr lang="ru-RU" sz="24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Плакаты, агитационные листовки.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1219200" y="104774"/>
            <a:ext cx="7315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Формы работы с детьми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43000" y="928671"/>
            <a:ext cx="6705600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целевые прогулки;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обучающие и развивающие игры;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чтение художественной литературы;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моделирование дорожных ситуаций;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рассматривание иллюстраций, плакатов, наглядных пособий;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художественно-творческая деятельность детей;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изготовление с детьми атрибутов и игрушек для занятий по теме дорожной безопасности;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просмотры телевизионных передач, видеороликов, мультфильмов;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театрализованные представления, праздники, развлечения по теме «Дорожная азбука»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7 (2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332656"/>
            <a:ext cx="4608511" cy="2880320"/>
          </a:xfr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" name="Рисунок 9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84984"/>
            <a:ext cx="4572000" cy="3573016"/>
          </a:xfrm>
          <a:prstGeom prst="rect">
            <a:avLst/>
          </a:prstGeom>
        </p:spPr>
      </p:pic>
      <p:pic>
        <p:nvPicPr>
          <p:cNvPr id="11" name="Рисунок 10" descr="P10805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84172" y="3284984"/>
            <a:ext cx="4559828" cy="3573016"/>
          </a:xfrm>
          <a:prstGeom prst="rect">
            <a:avLst/>
          </a:prstGeom>
        </p:spPr>
      </p:pic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Формы работы с родителями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457200" y="928688"/>
            <a:ext cx="8229600" cy="5929312"/>
          </a:xfrm>
        </p:spPr>
        <p:txBody>
          <a:bodyPr>
            <a:normAutofit lnSpcReduction="10000"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Ø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Родительские собрания «Ознакомление родителей с основными мерами по обеспечению безопасности их детей на дорогах и в транспорте» с инспектором ОГИБДД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Консультации, семинары-практикумы, на которых родителей знакомят с объемом предлагаемых для детей знаний и умений 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Информационные стенды, советы и рекомендации по обучению ПДД и поведения на дороге 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«Дни  открытых дверей» для родителей с просмотром занятий по дорожной грамоте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Разработка схемы безопасного маршрута в школу (совместно с ОГИБДД)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Участие в творческих конкурсах , конкурсах  рисунков и поделок 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Совместные досуги, праздники, конкурсы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  <a:defRPr/>
            </a:pPr>
            <a:endParaRPr lang="ru-RU" sz="1800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  <a:defRPr/>
            </a:pPr>
            <a:endParaRPr lang="ru-RU" sz="1800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endParaRPr lang="ru-RU" sz="1800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endParaRPr lang="ru-RU" sz="1800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/>
          </p:cNvSpPr>
          <p:nvPr/>
        </p:nvSpPr>
        <p:spPr bwMode="auto">
          <a:xfrm>
            <a:off x="539750" y="326625"/>
            <a:ext cx="79946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Взаимодействие с ОГИБДД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42976" y="1000108"/>
            <a:ext cx="75438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ru-RU" sz="20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Посещение </a:t>
            </a:r>
            <a:r>
              <a:rPr lang="ru-RU" sz="20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инспекторами </a:t>
            </a: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школьное образовательное учреждение;</a:t>
            </a:r>
            <a:endParaRPr lang="ru-RU" sz="2000" b="1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ru-RU" sz="20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Обследование </a:t>
            </a:r>
            <a:r>
              <a:rPr lang="ru-RU" sz="20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территории, прилегающей к учреждению;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Разработка </a:t>
            </a:r>
            <a:r>
              <a:rPr lang="ru-RU" sz="20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схем безопасных маршрутов в </a:t>
            </a: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школьное </a:t>
            </a:r>
            <a:r>
              <a:rPr lang="ru-RU" sz="20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учреждение</a:t>
            </a: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b="1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ru-RU" sz="20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Чтение </a:t>
            </a:r>
            <a:r>
              <a:rPr lang="ru-RU" sz="20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лекций и проведение профилактических бесед с родителями и педагогами;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ru-RU" sz="20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20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бесед с детьми;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ru-RU" sz="20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Участие </a:t>
            </a:r>
            <a:r>
              <a:rPr lang="ru-RU" sz="20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праздниках и развлечениях;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ru-RU" sz="20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20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смотров-конкурсов.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инспектор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3717032"/>
          </a:xfrm>
        </p:spPr>
      </p:pic>
      <p:pic>
        <p:nvPicPr>
          <p:cNvPr id="8" name="Содержимое 7" descr="дети перех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99992" y="620688"/>
            <a:ext cx="4644008" cy="3240360"/>
          </a:xfrm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pic>
        <p:nvPicPr>
          <p:cNvPr id="9" name="Рисунок 8" descr="ypRT4rhfTh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717032"/>
            <a:ext cx="4427984" cy="3140968"/>
          </a:xfrm>
          <a:prstGeom prst="rect">
            <a:avLst/>
          </a:prstGeom>
        </p:spPr>
      </p:pic>
      <p:pic>
        <p:nvPicPr>
          <p:cNvPr id="10" name="Рисунок 9" descr="P108048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31951" y="3861048"/>
            <a:ext cx="5012049" cy="299695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/>
          <a:lstStyle/>
          <a:p>
            <a:pPr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Сотрудничество с РОЦ БДД ГБОУ ДОД «Китеж плюс» 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dirty="0" smtClean="0">
                <a:latin typeface="Times New Roman" pitchFamily="18" charset="0"/>
              </a:rPr>
              <a:t>На основе договора о сотрудничестве: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000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buNone/>
              <a:defRPr/>
            </a:pPr>
            <a:endParaRPr lang="ru-RU" sz="2000" dirty="0">
              <a:latin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ru-RU" sz="2000" dirty="0" smtClean="0">
                <a:latin typeface="Times New Roman" pitchFamily="18" charset="0"/>
              </a:rPr>
              <a:t>Совместно с РОЦПДД организовывать и проводить мероприятия</a:t>
            </a:r>
          </a:p>
          <a:p>
            <a:pPr>
              <a:lnSpc>
                <a:spcPct val="90000"/>
              </a:lnSpc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Принимать участие в проведении лекций, семинаров, круглых столов и других мероприятий, в работе курсов, проводимых Центром, целью ознакомления работников органов образования с собственной инновационной деятельности</a:t>
            </a:r>
          </a:p>
          <a:p>
            <a:pPr>
              <a:lnSpc>
                <a:spcPct val="90000"/>
              </a:lnSpc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Работать в тесном контакте с администрацией Центра, педагогами творческих объединений.</a:t>
            </a:r>
          </a:p>
          <a:p>
            <a:pPr>
              <a:lnSpc>
                <a:spcPct val="90000"/>
              </a:lnSpc>
              <a:buNone/>
              <a:defRPr/>
            </a:pPr>
            <a:endParaRPr lang="ru-RU" sz="2000" dirty="0">
              <a:latin typeface="Times New Roman" pitchFamily="18" charset="0"/>
            </a:endParaRPr>
          </a:p>
          <a:p>
            <a:pPr>
              <a:lnSpc>
                <a:spcPct val="90000"/>
              </a:lnSpc>
              <a:buNone/>
              <a:defRPr/>
            </a:pPr>
            <a:endParaRPr lang="ru-RU" sz="2000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ru-RU" sz="2000" dirty="0" smtClean="0">
                <a:latin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ru-RU" sz="2000" dirty="0" smtClean="0">
                <a:solidFill>
                  <a:srgbClr val="2B166E"/>
                </a:solidFill>
                <a:latin typeface="Times New Roman" pitchFamily="18" charset="0"/>
              </a:rPr>
              <a:t>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Массовые мероприятия (проводятся совместно с ОГИБДД)</a:t>
            </a:r>
            <a:r>
              <a:rPr lang="ru-RU" sz="2800" dirty="0" smtClean="0">
                <a:solidFill>
                  <a:schemeClr val="accent3"/>
                </a:solidFill>
              </a:rPr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eaLnBrk="1" hangingPunct="1">
              <a:defRPr/>
            </a:pPr>
            <a:r>
              <a:rPr lang="ru-RU" sz="2400" dirty="0" smtClean="0">
                <a:solidFill>
                  <a:srgbClr val="2B166E"/>
                </a:solidFill>
                <a:latin typeface="Times New Roman" pitchFamily="18" charset="0"/>
                <a:cs typeface="Times New Roman" pitchFamily="18" charset="0"/>
              </a:rPr>
              <a:t>Профилактическая акция «Внимание - дети!»</a:t>
            </a:r>
          </a:p>
          <a:p>
            <a:pPr eaLnBrk="1" hangingPunct="1">
              <a:buNone/>
              <a:defRPr/>
            </a:pPr>
            <a:endParaRPr lang="ru-RU" sz="2400" dirty="0" smtClean="0">
              <a:solidFill>
                <a:srgbClr val="2B166E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sz="2400" dirty="0" smtClean="0">
              <a:solidFill>
                <a:srgbClr val="2B166E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2400" dirty="0" smtClean="0">
                <a:solidFill>
                  <a:srgbClr val="2B166E"/>
                </a:solidFill>
                <a:latin typeface="Times New Roman" pitchFamily="18" charset="0"/>
                <a:cs typeface="Times New Roman" pitchFamily="18" charset="0"/>
              </a:rPr>
              <a:t>Конкурс детского творчества «Дорога и мы» и организация выставки творческих работ</a:t>
            </a:r>
          </a:p>
          <a:p>
            <a:pPr eaLnBrk="1" hangingPunct="1">
              <a:defRPr/>
            </a:pPr>
            <a:endParaRPr lang="ru-RU" sz="2400" dirty="0" smtClean="0">
              <a:solidFill>
                <a:srgbClr val="2B166E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2400" dirty="0" smtClean="0">
                <a:solidFill>
                  <a:srgbClr val="2B166E"/>
                </a:solidFill>
                <a:latin typeface="Times New Roman" pitchFamily="18" charset="0"/>
                <a:cs typeface="Times New Roman" pitchFamily="18" charset="0"/>
              </a:rPr>
              <a:t>«Неделя безопасности» в рамках Глобальной недели безопасности на дорогах</a:t>
            </a:r>
          </a:p>
          <a:p>
            <a:pPr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468313" y="404663"/>
            <a:ext cx="8229600" cy="122413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Сотрудничество с садиком № 54</a:t>
            </a:r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 основе договора о сотрудничестве ГБОУ №54:</a:t>
            </a: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Принимает участие  в организации и проведении бесед, выставок рисунков, конкурсов знатоков  и викторин по безопасности дорожного движения.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Оказывает, по необходимости, организационную и информационно-методическую помощь педагогам детского сада в организации профилактических мероприятий.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Оказывает содействие силами членов отряда ЮИД в оформлении информационных стендов, выпусков газет и  информационных листков по проблемам поведения на дорогах детей, взрослых пешеходов;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Приглашает педагогов и воспитанников подготовительных групп  детского сада «ГБДОУ №54» на мероприятия профилактической акции 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Внимание-дети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!», другие общественно-полезные дела по БДД,  проводимые школой.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5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Отряд Приморского района</a:t>
            </a:r>
          </a:p>
        </p:txBody>
      </p:sp>
      <p:pic>
        <p:nvPicPr>
          <p:cNvPr id="5" name="Содержимое 4" descr="IMG_129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6" name="Содержимое 5" descr="IMG_129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dirty="0" smtClean="0">
                <a:latin typeface="+mn-lt"/>
                <a:cs typeface="Times New Roman" pitchFamily="18" charset="0"/>
              </a:rPr>
              <a:t>Нормативно-правовая база</a:t>
            </a:r>
            <a:endParaRPr lang="en-US" sz="1800" dirty="0" smtClean="0">
              <a:latin typeface="+mn-lt"/>
              <a:cs typeface="Times New Roman" pitchFamily="18" charset="0"/>
            </a:endParaRPr>
          </a:p>
        </p:txBody>
      </p:sp>
      <p:sp>
        <p:nvSpPr>
          <p:cNvPr id="5123" name="Дата 3"/>
          <p:cNvSpPr>
            <a:spLocks noGrp="1"/>
          </p:cNvSpPr>
          <p:nvPr>
            <p:ph type="dt" sz="half" idx="10"/>
          </p:nvPr>
        </p:nvSpPr>
        <p:spPr>
          <a:xfrm>
            <a:off x="3505200" y="6537325"/>
            <a:ext cx="2133600" cy="320675"/>
          </a:xfrm>
          <a:noFill/>
        </p:spPr>
        <p:txBody>
          <a:bodyPr/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1" name="TextBox 7"/>
          <p:cNvSpPr txBox="1">
            <a:spLocks noChangeArrowheads="1"/>
          </p:cNvSpPr>
          <p:nvPr/>
        </p:nvSpPr>
        <p:spPr bwMode="auto">
          <a:xfrm>
            <a:off x="285750" y="2060848"/>
            <a:ext cx="8286750" cy="5827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500"/>
              </a:spcBef>
              <a:spcAft>
                <a:spcPts val="1200"/>
              </a:spcAft>
              <a:buFont typeface="Verdana" pitchFamily="34" charset="0"/>
              <a:buAutoNum type="arabicPeriod"/>
              <a:tabLst>
                <a:tab pos="342900" algn="l"/>
              </a:tabLs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Постановление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Правительства РФ от 03.10.2013 N 864 "О федеральной целевой программе "Повышение безопасности дорожного движения в 2013 - 2020 годах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ts val="500"/>
              </a:spcBef>
              <a:spcAft>
                <a:spcPts val="1200"/>
              </a:spcAft>
              <a:buFont typeface="Verdana" pitchFamily="34" charset="0"/>
              <a:buAutoNum type="arabicPeriod"/>
              <a:tabLst>
                <a:tab pos="342900" algn="l"/>
              </a:tabLs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Распоряжением  Комитета по образованию от 12.0. 2006 года № 335-р  «Об организации деятельности образовательных учреждений по совершенствованию работы в сфере профилактики детского дорожно-транспортного травматизма, соответствующими приказами и инструкциями учреждения 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осуществляется  в соответствии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 ежегодным  планом работы школы по предупреждению ДДТТ, согласованным с Планом мероприятий районного опорного центра по профилактике ДДТТ и безопасности дорожного движения Приморского района (далее РОЦ БДД), действующего на базе ГБОУ ДОД  Дворец творчества детей и молодежи «Молодежный творческий форум Китеж плюс» Санкт-Петербурга.</a:t>
            </a:r>
          </a:p>
          <a:p>
            <a:pPr marL="342900" indent="-342900">
              <a:spcBef>
                <a:spcPts val="500"/>
              </a:spcBef>
              <a:spcAft>
                <a:spcPts val="1200"/>
              </a:spcAft>
              <a:buFont typeface="Verdana" pitchFamily="34" charset="0"/>
              <a:buAutoNum type="arabicPeriod"/>
              <a:tabLst>
                <a:tab pos="342900" algn="l"/>
              </a:tabLst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ts val="500"/>
              </a:spcBef>
              <a:spcAft>
                <a:spcPts val="1200"/>
              </a:spcAft>
              <a:tabLst>
                <a:tab pos="342900" algn="l"/>
              </a:tabLst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ts val="500"/>
              </a:spcBef>
              <a:spcAft>
                <a:spcPts val="1200"/>
              </a:spcAft>
              <a:buFont typeface="Verdana" pitchFamily="34" charset="0"/>
              <a:buAutoNum type="arabicPeriod"/>
              <a:tabLst>
                <a:tab pos="342900" algn="l"/>
              </a:tabLst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tabLst>
                <a:tab pos="342900" algn="l"/>
              </a:tabLst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646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Участие в конкурсе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" name="Рисунок 7" descr="P10805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68760"/>
            <a:ext cx="5220072" cy="309634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0" name="Рисунок 9" descr="P10805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2348880"/>
            <a:ext cx="4067944" cy="3096344"/>
          </a:xfrm>
          <a:prstGeom prst="rect">
            <a:avLst/>
          </a:prstGeom>
        </p:spPr>
      </p:pic>
      <p:pic>
        <p:nvPicPr>
          <p:cNvPr id="11" name="Рисунок 10" descr="P10805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365104"/>
            <a:ext cx="5292080" cy="249289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664"/>
            <a:ext cx="8229600" cy="1224136"/>
          </a:xfrm>
        </p:spPr>
        <p:txBody>
          <a:bodyPr/>
          <a:lstStyle/>
          <a:p>
            <a:pPr marL="342900" indent="-342900">
              <a:spcBef>
                <a:spcPts val="500"/>
              </a:spcBef>
              <a:spcAft>
                <a:spcPts val="1200"/>
              </a:spcAft>
              <a:tabLst>
                <a:tab pos="342900" algn="l"/>
              </a:tabLst>
              <a:defRPr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Перечень необходимых документов по профилактике детского дорожно-транспортного травматизма в учреждении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505200" y="6537325"/>
            <a:ext cx="2133600" cy="32067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174" name="TextBox 5"/>
          <p:cNvSpPr txBox="1">
            <a:spLocks noChangeArrowheads="1"/>
          </p:cNvSpPr>
          <p:nvPr/>
        </p:nvSpPr>
        <p:spPr bwMode="auto">
          <a:xfrm>
            <a:off x="500063" y="1844824"/>
            <a:ext cx="8001000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Приказ о назначении ответственного лица за работу по профилактике детского дорожно-транспортного травматизма </a:t>
            </a:r>
          </a:p>
          <a:p>
            <a:pPr>
              <a:defRPr/>
            </a:pPr>
            <a:endParaRPr lang="ru-RU" b="1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Приказ «Об организации работы по профилактике детского дорожно-транспортного травматизма в 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ГБСКОУ №657на 2013-2014 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учебный год»</a:t>
            </a:r>
          </a:p>
          <a:p>
            <a:pPr>
              <a:buFont typeface="Arial" pitchFamily="34" charset="0"/>
              <a:buChar char="•"/>
              <a:defRPr/>
            </a:pPr>
            <a:endParaRPr lang="ru-RU" b="1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 работы 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ГБСКОУ  №657 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профилактике ДДТТ на учебный год</a:t>
            </a:r>
          </a:p>
          <a:p>
            <a:pPr>
              <a:buFont typeface="Arial" pitchFamily="34" charset="0"/>
              <a:buChar char="•"/>
              <a:defRPr/>
            </a:pPr>
            <a:endParaRPr lang="ru-RU" b="1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  <a:defRPr/>
            </a:pP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Приказы о возложении ответственности за жизнь и здоровье 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учащихся 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проведении походов, экскурсий, прогулок  (мероприятий вне учреждения)</a:t>
            </a:r>
          </a:p>
          <a:p>
            <a:pPr>
              <a:spcAft>
                <a:spcPts val="1200"/>
              </a:spcAft>
              <a:defRPr/>
            </a:pP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Журналы проведения целевых инструктажей на рабочем месте</a:t>
            </a:r>
          </a:p>
          <a:p>
            <a:pPr>
              <a:spcAft>
                <a:spcPts val="1200"/>
              </a:spcAft>
              <a:defRPr/>
            </a:pP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Инструкции при перевозке воспитанников автомобильным транспортом 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Образовательная программа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/>
              <a:t>Образовательная программа</a:t>
            </a:r>
            <a:endParaRPr lang="ru-RU" sz="2400" dirty="0" smtClean="0"/>
          </a:p>
          <a:p>
            <a:pPr algn="ctr">
              <a:buNone/>
            </a:pPr>
            <a:r>
              <a:rPr lang="ru-RU" sz="2400" b="1" dirty="0" smtClean="0"/>
              <a:t>Государственного бюджетного специального (коррекционного) </a:t>
            </a:r>
            <a:endParaRPr lang="ru-RU" sz="2400" dirty="0" smtClean="0"/>
          </a:p>
          <a:p>
            <a:pPr algn="ctr">
              <a:buNone/>
            </a:pPr>
            <a:r>
              <a:rPr lang="ru-RU" sz="2400" b="1" dirty="0" smtClean="0"/>
              <a:t>образовательного учреждения для обучающихся, </a:t>
            </a:r>
            <a:endParaRPr lang="ru-RU" sz="2400" dirty="0" smtClean="0"/>
          </a:p>
          <a:p>
            <a:pPr algn="ctr">
              <a:buNone/>
            </a:pPr>
            <a:r>
              <a:rPr lang="ru-RU" sz="2400" b="1" dirty="0" smtClean="0"/>
              <a:t>воспитанников с ограниченными возможностями здоровья </a:t>
            </a:r>
            <a:r>
              <a:rPr lang="ru-RU" sz="2400" dirty="0" smtClean="0"/>
              <a:t> </a:t>
            </a:r>
            <a:r>
              <a:rPr lang="ru-RU" sz="2400" b="1" dirty="0" smtClean="0"/>
              <a:t>специальной (коррекционной) общеобразовательной  школы № 657 </a:t>
            </a:r>
            <a:endParaRPr lang="ru-RU" sz="2400" dirty="0" smtClean="0"/>
          </a:p>
          <a:p>
            <a:pPr algn="ctr">
              <a:buNone/>
            </a:pPr>
            <a:r>
              <a:rPr lang="ru-RU" sz="2400" b="1" dirty="0" smtClean="0"/>
              <a:t>Приморского района Санкт – Петербурга</a:t>
            </a:r>
            <a:endParaRPr lang="ru-RU" sz="2400" dirty="0" smtClean="0"/>
          </a:p>
          <a:p>
            <a:pPr eaLnBrk="1" hangingPunct="1">
              <a:lnSpc>
                <a:spcPct val="90000"/>
              </a:lnSpc>
              <a:buNone/>
              <a:defRPr/>
            </a:pPr>
            <a:endParaRPr lang="ru-RU" sz="2400" u="sng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t">
              <a:defRPr/>
            </a:pPr>
            <a:endParaRPr lang="ru-RU" sz="2400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sz="2400" u="sng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042988" y="188640"/>
            <a:ext cx="7072312" cy="98611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2800" b="1" kern="0" dirty="0">
                <a:solidFill>
                  <a:schemeClr val="accent3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800" b="1" kern="0" dirty="0">
                <a:solidFill>
                  <a:schemeClr val="accent3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2400" kern="0" dirty="0">
              <a:solidFill>
                <a:schemeClr val="accent3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kern="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Методические пособия</a:t>
            </a:r>
            <a:endParaRPr lang="ru-RU" dirty="0"/>
          </a:p>
        </p:txBody>
      </p:sp>
      <p:pic>
        <p:nvPicPr>
          <p:cNvPr id="11" name="Содержимое 10" descr="P108047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132856"/>
            <a:ext cx="4038600" cy="3456384"/>
          </a:xfrm>
        </p:spPr>
      </p:pic>
      <p:pic>
        <p:nvPicPr>
          <p:cNvPr id="6" name="Содержимое 5" descr="IMG_118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204864"/>
            <a:ext cx="4038600" cy="34474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P108002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154202"/>
            <a:ext cx="4938397" cy="3703798"/>
          </a:xfrm>
        </p:spPr>
      </p:pic>
      <p:pic>
        <p:nvPicPr>
          <p:cNvPr id="9" name="Содержимое 8" descr="P108048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0"/>
            <a:ext cx="4427984" cy="3727325"/>
          </a:xfrm>
        </p:spPr>
      </p:pic>
      <p:pic>
        <p:nvPicPr>
          <p:cNvPr id="10" name="Рисунок 9" descr="P108049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20688"/>
            <a:ext cx="4716016" cy="2499742"/>
          </a:xfrm>
          <a:prstGeom prst="rect">
            <a:avLst/>
          </a:prstGeom>
        </p:spPr>
      </p:pic>
      <p:pic>
        <p:nvPicPr>
          <p:cNvPr id="11" name="Рисунок 10" descr="P108048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3629177"/>
            <a:ext cx="4283968" cy="32288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/>
        </p:nvSpPr>
        <p:spPr bwMode="auto">
          <a:xfrm>
            <a:off x="1219200" y="128588"/>
            <a:ext cx="73152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Предметно-развивающая  среда</a:t>
            </a:r>
          </a:p>
        </p:txBody>
      </p:sp>
      <p:sp>
        <p:nvSpPr>
          <p:cNvPr id="16387" name="Прямоугольник 2"/>
          <p:cNvSpPr>
            <a:spLocks noChangeArrowheads="1"/>
          </p:cNvSpPr>
          <p:nvPr/>
        </p:nvSpPr>
        <p:spPr bwMode="auto">
          <a:xfrm>
            <a:off x="1143000" y="1219200"/>
            <a:ext cx="74676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игровая площадка с дорожной разметкой;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комплект дорожных знаков;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макет дороги с транспортными средствами;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схема маршрута безопасного движения в 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школу;</a:t>
            </a:r>
            <a:endParaRPr lang="ru-RU" b="1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наглядно- иллюстративный материал;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обучающие и развивающие игры; напольная игра «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Альма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атрибуты для сюжетно-ролевых игр с дорожной тематикой;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школьная 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художественная литература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b="1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набор слайдов, мультфильмов;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выставка детских работ и др.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Предметно-развивающая  среда</a:t>
            </a:r>
            <a:endParaRPr lang="ru-RU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23344"/>
            <a:ext cx="4038600" cy="3109912"/>
          </a:xfrm>
        </p:spPr>
      </p:pic>
      <p:pic>
        <p:nvPicPr>
          <p:cNvPr id="10" name="Содержимое 9" descr="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564904"/>
            <a:ext cx="4038600" cy="3168352"/>
          </a:xfr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" name="Содержимое 12" descr="IMG_12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060848"/>
            <a:ext cx="4378558" cy="4464496"/>
          </a:xfrm>
        </p:spPr>
      </p:pic>
      <p:pic>
        <p:nvPicPr>
          <p:cNvPr id="14" name="Содержимое 13" descr="IMG_119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55976" y="2060848"/>
            <a:ext cx="4788024" cy="4464496"/>
          </a:xfr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1828</TotalTime>
  <Words>1250</Words>
  <Application>Microsoft Office PowerPoint</Application>
  <PresentationFormat>Экран (4:3)</PresentationFormat>
  <Paragraphs>142</Paragraphs>
  <Slides>20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«Организация работы в ГБСКОУ по профилактике детского  дорожно-транспортного травматизма»</vt:lpstr>
      <vt:lpstr>Нормативно-правовая база</vt:lpstr>
      <vt:lpstr>Перечень необходимых документов по профилактике детского дорожно-транспортного травматизма в учреждении</vt:lpstr>
      <vt:lpstr>Образовательная программа</vt:lpstr>
      <vt:lpstr>Методические пособия</vt:lpstr>
      <vt:lpstr>Слайд 6</vt:lpstr>
      <vt:lpstr>Слайд 7</vt:lpstr>
      <vt:lpstr>Предметно-развивающая  среда</vt:lpstr>
      <vt:lpstr>Слайд 9</vt:lpstr>
      <vt:lpstr>Информация на стендах</vt:lpstr>
      <vt:lpstr>Слайд 11</vt:lpstr>
      <vt:lpstr>Слайд 12</vt:lpstr>
      <vt:lpstr>Формы работы с родителями</vt:lpstr>
      <vt:lpstr>Слайд 14</vt:lpstr>
      <vt:lpstr>Слайд 15</vt:lpstr>
      <vt:lpstr>Сотрудничество с РОЦ БДД ГБОУ ДОД «Китеж плюс» </vt:lpstr>
      <vt:lpstr>Массовые мероприятия (проводятся совместно с ОГИБДД) </vt:lpstr>
      <vt:lpstr>Сотрудничество с садиком № 54</vt:lpstr>
      <vt:lpstr>Отряд Приморского района</vt:lpstr>
      <vt:lpstr>Участие в конкурсе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 Template</dc:title>
  <dc:creator>Owner</dc:creator>
  <cp:lastModifiedBy>Зададаева</cp:lastModifiedBy>
  <cp:revision>188</cp:revision>
  <dcterms:created xsi:type="dcterms:W3CDTF">2008-09-24T11:26:44Z</dcterms:created>
  <dcterms:modified xsi:type="dcterms:W3CDTF">2013-12-25T15:13:38Z</dcterms:modified>
</cp:coreProperties>
</file>